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notesMasterIdLst>
    <p:notesMasterId r:id="rId115"/>
  </p:notesMasterIdLst>
  <p:handoutMasterIdLst>
    <p:handoutMasterId r:id="rId116"/>
  </p:handoutMasterIdLst>
  <p:sldIdLst>
    <p:sldId id="256" r:id="rId2"/>
    <p:sldId id="287" r:id="rId3"/>
    <p:sldId id="380" r:id="rId4"/>
    <p:sldId id="290" r:id="rId5"/>
    <p:sldId id="292" r:id="rId6"/>
    <p:sldId id="406" r:id="rId7"/>
    <p:sldId id="408" r:id="rId8"/>
    <p:sldId id="409" r:id="rId9"/>
    <p:sldId id="259" r:id="rId10"/>
    <p:sldId id="390" r:id="rId11"/>
    <p:sldId id="261" r:id="rId12"/>
    <p:sldId id="288" r:id="rId13"/>
    <p:sldId id="289" r:id="rId14"/>
    <p:sldId id="385" r:id="rId15"/>
    <p:sldId id="424" r:id="rId16"/>
    <p:sldId id="425" r:id="rId17"/>
    <p:sldId id="426" r:id="rId18"/>
    <p:sldId id="427" r:id="rId19"/>
    <p:sldId id="386" r:id="rId20"/>
    <p:sldId id="387" r:id="rId21"/>
    <p:sldId id="266" r:id="rId22"/>
    <p:sldId id="263" r:id="rId23"/>
    <p:sldId id="304" r:id="rId24"/>
    <p:sldId id="267" r:id="rId25"/>
    <p:sldId id="392" r:id="rId26"/>
    <p:sldId id="391" r:id="rId27"/>
    <p:sldId id="389" r:id="rId28"/>
    <p:sldId id="306" r:id="rId29"/>
    <p:sldId id="368" r:id="rId30"/>
    <p:sldId id="369" r:id="rId31"/>
    <p:sldId id="371" r:id="rId32"/>
    <p:sldId id="370" r:id="rId33"/>
    <p:sldId id="269" r:id="rId34"/>
    <p:sldId id="410" r:id="rId35"/>
    <p:sldId id="281" r:id="rId36"/>
    <p:sldId id="270" r:id="rId37"/>
    <p:sldId id="271" r:id="rId38"/>
    <p:sldId id="293" r:id="rId39"/>
    <p:sldId id="295" r:id="rId40"/>
    <p:sldId id="296" r:id="rId41"/>
    <p:sldId id="298" r:id="rId42"/>
    <p:sldId id="299" r:id="rId43"/>
    <p:sldId id="300" r:id="rId44"/>
    <p:sldId id="286" r:id="rId45"/>
    <p:sldId id="278" r:id="rId46"/>
    <p:sldId id="277" r:id="rId47"/>
    <p:sldId id="276" r:id="rId48"/>
    <p:sldId id="273" r:id="rId49"/>
    <p:sldId id="284" r:id="rId50"/>
    <p:sldId id="366" r:id="rId51"/>
    <p:sldId id="361" r:id="rId52"/>
    <p:sldId id="379" r:id="rId53"/>
    <p:sldId id="363" r:id="rId54"/>
    <p:sldId id="364" r:id="rId55"/>
    <p:sldId id="365" r:id="rId56"/>
    <p:sldId id="308" r:id="rId57"/>
    <p:sldId id="309" r:id="rId58"/>
    <p:sldId id="310" r:id="rId59"/>
    <p:sldId id="311" r:id="rId60"/>
    <p:sldId id="312" r:id="rId61"/>
    <p:sldId id="314" r:id="rId62"/>
    <p:sldId id="315" r:id="rId63"/>
    <p:sldId id="398" r:id="rId64"/>
    <p:sldId id="399" r:id="rId65"/>
    <p:sldId id="400" r:id="rId66"/>
    <p:sldId id="401" r:id="rId67"/>
    <p:sldId id="402" r:id="rId68"/>
    <p:sldId id="403"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393" r:id="rId83"/>
    <p:sldId id="337" r:id="rId84"/>
    <p:sldId id="327" r:id="rId85"/>
    <p:sldId id="328" r:id="rId86"/>
    <p:sldId id="338" r:id="rId87"/>
    <p:sldId id="339" r:id="rId88"/>
    <p:sldId id="330" r:id="rId89"/>
    <p:sldId id="331" r:id="rId90"/>
    <p:sldId id="332" r:id="rId91"/>
    <p:sldId id="404" r:id="rId92"/>
    <p:sldId id="405" r:id="rId93"/>
    <p:sldId id="342" r:id="rId94"/>
    <p:sldId id="343" r:id="rId95"/>
    <p:sldId id="344" r:id="rId96"/>
    <p:sldId id="345" r:id="rId97"/>
    <p:sldId id="346" r:id="rId98"/>
    <p:sldId id="347" r:id="rId99"/>
    <p:sldId id="355" r:id="rId100"/>
    <p:sldId id="348" r:id="rId101"/>
    <p:sldId id="367" r:id="rId102"/>
    <p:sldId id="349" r:id="rId103"/>
    <p:sldId id="350" r:id="rId104"/>
    <p:sldId id="351" r:id="rId105"/>
    <p:sldId id="352" r:id="rId106"/>
    <p:sldId id="353" r:id="rId107"/>
    <p:sldId id="354" r:id="rId108"/>
    <p:sldId id="356" r:id="rId109"/>
    <p:sldId id="357" r:id="rId110"/>
    <p:sldId id="358" r:id="rId111"/>
    <p:sldId id="359" r:id="rId112"/>
    <p:sldId id="360" r:id="rId113"/>
    <p:sldId id="313" r:id="rId114"/>
  </p:sldIdLst>
  <p:sldSz cx="9144000" cy="6858000" type="screen4x3"/>
  <p:notesSz cx="10234613" cy="7099300"/>
  <p:defaultTextStyle>
    <a:defPPr>
      <a:defRPr lang="fr-FR"/>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CC66"/>
    <a:srgbClr val="E9EEB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6159" autoAdjust="0"/>
  </p:normalViewPr>
  <p:slideViewPr>
    <p:cSldViewPr snapToGrid="0">
      <p:cViewPr>
        <p:scale>
          <a:sx n="159" d="100"/>
          <a:sy n="159" d="100"/>
        </p:scale>
        <p:origin x="520" y="1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5" d="100"/>
          <a:sy n="115" d="100"/>
        </p:scale>
        <p:origin x="1938" y="84"/>
      </p:cViewPr>
      <p:guideLst>
        <p:guide orient="horz" pos="2236"/>
        <p:guide pos="322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sz="quarter"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BDEEA527-C7E7-4EB3-8F96-6900CE78754A}" type="datetimeFigureOut">
              <a:rPr lang="fr-FR"/>
              <a:pPr>
                <a:defRPr/>
              </a:pPr>
              <a:t>20/11/2023</a:t>
            </a:fld>
            <a:endParaRPr lang="fr-FR"/>
          </a:p>
        </p:txBody>
      </p:sp>
      <p:sp>
        <p:nvSpPr>
          <p:cNvPr id="4" name="Espace réservé du pied de page 3"/>
          <p:cNvSpPr>
            <a:spLocks noGrp="1"/>
          </p:cNvSpPr>
          <p:nvPr>
            <p:ph type="ftr" sz="quarter" idx="2"/>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5" name="Espace réservé du numéro de diapositive 4"/>
          <p:cNvSpPr>
            <a:spLocks noGrp="1"/>
          </p:cNvSpPr>
          <p:nvPr>
            <p:ph type="sldNum" sz="quarter" idx="3"/>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72EAAD14-3E67-46D7-A915-E9A398CBFBA2}" type="slidenum">
              <a:rPr lang="fr-FR"/>
              <a:pPr>
                <a:defRPr/>
              </a:pPr>
              <a:t>‹#›</a:t>
            </a:fld>
            <a:endParaRPr lang="fr-FR"/>
          </a:p>
        </p:txBody>
      </p:sp>
    </p:spTree>
    <p:extLst>
      <p:ext uri="{BB962C8B-B14F-4D97-AF65-F5344CB8AC3E}">
        <p14:creationId xmlns:p14="http://schemas.microsoft.com/office/powerpoint/2010/main" val="40430159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A3D7B05E-2375-4281-A087-882DC11F2D02}" type="datetimeFigureOut">
              <a:rPr lang="fr-FR"/>
              <a:pPr>
                <a:defRPr/>
              </a:pPr>
              <a:t>20/11/2023</a:t>
            </a:fld>
            <a:endParaRPr lang="fr-FR"/>
          </a:p>
        </p:txBody>
      </p:sp>
      <p:sp>
        <p:nvSpPr>
          <p:cNvPr id="4" name="Espace réservé de l'image des diapositives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777" tIns="49889" rIns="99777" bIns="49889" rtlCol="0" anchor="ctr"/>
          <a:lstStyle/>
          <a:p>
            <a:pPr lvl="0"/>
            <a:endParaRPr lang="fr-FR" noProof="0"/>
          </a:p>
        </p:txBody>
      </p:sp>
      <p:sp>
        <p:nvSpPr>
          <p:cNvPr id="5" name="Espace réservé des commentaires 4"/>
          <p:cNvSpPr>
            <a:spLocks noGrp="1"/>
          </p:cNvSpPr>
          <p:nvPr>
            <p:ph type="body" sz="quarter" idx="3"/>
          </p:nvPr>
        </p:nvSpPr>
        <p:spPr>
          <a:xfrm>
            <a:off x="1023463" y="3372168"/>
            <a:ext cx="8187690" cy="3194685"/>
          </a:xfrm>
          <a:prstGeom prst="rect">
            <a:avLst/>
          </a:prstGeom>
        </p:spPr>
        <p:txBody>
          <a:bodyPr vert="horz" lIns="99777" tIns="49889" rIns="99777" bIns="49889"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CDAF28E0-DBFC-4A6F-AB2A-7360F6054C8E}" type="slidenum">
              <a:rPr lang="fr-FR"/>
              <a:pPr>
                <a:defRPr/>
              </a:pPr>
              <a:t>‹#›</a:t>
            </a:fld>
            <a:endParaRPr lang="fr-FR"/>
          </a:p>
        </p:txBody>
      </p:sp>
    </p:spTree>
    <p:extLst>
      <p:ext uri="{BB962C8B-B14F-4D97-AF65-F5344CB8AC3E}">
        <p14:creationId xmlns:p14="http://schemas.microsoft.com/office/powerpoint/2010/main" val="269145947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AF28E0-DBFC-4A6F-AB2A-7360F6054C8E}" type="slidenum">
              <a:rPr lang="fr-FR" smtClean="0"/>
              <a:pPr>
                <a:defRPr/>
              </a:pPr>
              <a:t>1</a:t>
            </a:fld>
            <a:endParaRPr lang="fr-FR"/>
          </a:p>
        </p:txBody>
      </p:sp>
    </p:spTree>
    <p:extLst>
      <p:ext uri="{BB962C8B-B14F-4D97-AF65-F5344CB8AC3E}">
        <p14:creationId xmlns:p14="http://schemas.microsoft.com/office/powerpoint/2010/main" val="3136789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12</a:t>
            </a:fld>
            <a:endParaRPr lang="fr-FR"/>
          </a:p>
        </p:txBody>
      </p:sp>
    </p:spTree>
    <p:extLst>
      <p:ext uri="{BB962C8B-B14F-4D97-AF65-F5344CB8AC3E}">
        <p14:creationId xmlns:p14="http://schemas.microsoft.com/office/powerpoint/2010/main" val="345411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13</a:t>
            </a:fld>
            <a:endParaRPr lang="fr-FR"/>
          </a:p>
        </p:txBody>
      </p:sp>
    </p:spTree>
    <p:extLst>
      <p:ext uri="{BB962C8B-B14F-4D97-AF65-F5344CB8AC3E}">
        <p14:creationId xmlns:p14="http://schemas.microsoft.com/office/powerpoint/2010/main" val="29989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19</a:t>
            </a:fld>
            <a:endParaRPr lang="fr-FR"/>
          </a:p>
        </p:txBody>
      </p:sp>
    </p:spTree>
    <p:extLst>
      <p:ext uri="{BB962C8B-B14F-4D97-AF65-F5344CB8AC3E}">
        <p14:creationId xmlns:p14="http://schemas.microsoft.com/office/powerpoint/2010/main" val="64485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29</a:t>
            </a:fld>
            <a:endParaRPr lang="fr-FR"/>
          </a:p>
        </p:txBody>
      </p:sp>
    </p:spTree>
    <p:extLst>
      <p:ext uri="{BB962C8B-B14F-4D97-AF65-F5344CB8AC3E}">
        <p14:creationId xmlns:p14="http://schemas.microsoft.com/office/powerpoint/2010/main" val="29071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63</a:t>
            </a:fld>
            <a:endParaRPr lang="fr-FR"/>
          </a:p>
        </p:txBody>
      </p:sp>
    </p:spTree>
    <p:extLst>
      <p:ext uri="{BB962C8B-B14F-4D97-AF65-F5344CB8AC3E}">
        <p14:creationId xmlns:p14="http://schemas.microsoft.com/office/powerpoint/2010/main" val="1859524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69</a:t>
            </a:fld>
            <a:endParaRPr lang="fr-FR"/>
          </a:p>
        </p:txBody>
      </p:sp>
    </p:spTree>
    <p:extLst>
      <p:ext uri="{BB962C8B-B14F-4D97-AF65-F5344CB8AC3E}">
        <p14:creationId xmlns:p14="http://schemas.microsoft.com/office/powerpoint/2010/main" val="291117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82</a:t>
            </a:fld>
            <a:endParaRPr lang="fr-FR"/>
          </a:p>
        </p:txBody>
      </p:sp>
    </p:spTree>
    <p:extLst>
      <p:ext uri="{BB962C8B-B14F-4D97-AF65-F5344CB8AC3E}">
        <p14:creationId xmlns:p14="http://schemas.microsoft.com/office/powerpoint/2010/main" val="344119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a:t>
            </a:fld>
            <a:endParaRPr lang="fr-FR"/>
          </a:p>
        </p:txBody>
      </p:sp>
    </p:spTree>
    <p:extLst>
      <p:ext uri="{BB962C8B-B14F-4D97-AF65-F5344CB8AC3E}">
        <p14:creationId xmlns:p14="http://schemas.microsoft.com/office/powerpoint/2010/main" val="215810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5</a:t>
            </a:fld>
            <a:endParaRPr lang="fr-FR"/>
          </a:p>
        </p:txBody>
      </p:sp>
    </p:spTree>
    <p:extLst>
      <p:ext uri="{BB962C8B-B14F-4D97-AF65-F5344CB8AC3E}">
        <p14:creationId xmlns:p14="http://schemas.microsoft.com/office/powerpoint/2010/main" val="397520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a:t>
            </a:fld>
            <a:endParaRPr lang="fr-FR"/>
          </a:p>
        </p:txBody>
      </p:sp>
    </p:spTree>
    <p:extLst>
      <p:ext uri="{BB962C8B-B14F-4D97-AF65-F5344CB8AC3E}">
        <p14:creationId xmlns:p14="http://schemas.microsoft.com/office/powerpoint/2010/main" val="355704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7</a:t>
            </a:fld>
            <a:endParaRPr lang="fr-FR"/>
          </a:p>
        </p:txBody>
      </p:sp>
    </p:spTree>
    <p:extLst>
      <p:ext uri="{BB962C8B-B14F-4D97-AF65-F5344CB8AC3E}">
        <p14:creationId xmlns:p14="http://schemas.microsoft.com/office/powerpoint/2010/main" val="414287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a:t>
            </a:fld>
            <a:endParaRPr lang="fr-FR"/>
          </a:p>
        </p:txBody>
      </p:sp>
    </p:spTree>
    <p:extLst>
      <p:ext uri="{BB962C8B-B14F-4D97-AF65-F5344CB8AC3E}">
        <p14:creationId xmlns:p14="http://schemas.microsoft.com/office/powerpoint/2010/main" val="11524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9</a:t>
            </a:fld>
            <a:endParaRPr lang="fr-FR"/>
          </a:p>
        </p:txBody>
      </p:sp>
    </p:spTree>
    <p:extLst>
      <p:ext uri="{BB962C8B-B14F-4D97-AF65-F5344CB8AC3E}">
        <p14:creationId xmlns:p14="http://schemas.microsoft.com/office/powerpoint/2010/main" val="37235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10</a:t>
            </a:fld>
            <a:endParaRPr lang="fr-FR"/>
          </a:p>
        </p:txBody>
      </p:sp>
    </p:spTree>
    <p:extLst>
      <p:ext uri="{BB962C8B-B14F-4D97-AF65-F5344CB8AC3E}">
        <p14:creationId xmlns:p14="http://schemas.microsoft.com/office/powerpoint/2010/main" val="237468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11</a:t>
            </a:fld>
            <a:endParaRPr lang="fr-FR"/>
          </a:p>
        </p:txBody>
      </p:sp>
    </p:spTree>
    <p:extLst>
      <p:ext uri="{BB962C8B-B14F-4D97-AF65-F5344CB8AC3E}">
        <p14:creationId xmlns:p14="http://schemas.microsoft.com/office/powerpoint/2010/main" val="375710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2362200" y="4038600"/>
            <a:ext cx="6477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fld id="{67618CDB-C67B-4AB6-8B67-7B6B155A44BE}" type="datetime1">
              <a:rPr lang="fr-FR" smtClean="0"/>
              <a:pPr>
                <a:defRPr/>
              </a:pPr>
              <a:t>20/11/2023</a:t>
            </a:fld>
            <a:endParaRPr lang="en-US"/>
          </a:p>
        </p:txBody>
      </p:sp>
      <p:sp>
        <p:nvSpPr>
          <p:cNvPr id="17" name="Espace réservé du pied de page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Espace réservé du numéro de diapositive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E5598078-CBB4-4931-89A4-ABBD09E296BA}"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pPr>
              <a:defRPr/>
            </a:pPr>
            <a:fld id="{C82F71FD-6492-46F0-BEE9-6D826EDE89B4}" type="datetime1">
              <a:rPr lang="fr-FR" smtClean="0"/>
              <a:pPr>
                <a:defRPr/>
              </a:pPr>
              <a:t>20/11/2023</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p>
            <a:pPr>
              <a:defRPr/>
            </a:pPr>
            <a:fld id="{0A60930C-9BFA-42EE-9AB3-3B68C8B36027}" type="slidenum">
              <a:rPr lang="fr-FR" smtClean="0"/>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53200" y="609600"/>
            <a:ext cx="20574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609600"/>
            <a:ext cx="55626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553200" y="6248402"/>
            <a:ext cx="2209800" cy="365125"/>
          </a:xfrm>
        </p:spPr>
        <p:txBody>
          <a:bodyPr/>
          <a:lstStyle/>
          <a:p>
            <a:pPr>
              <a:defRPr/>
            </a:pPr>
            <a:fld id="{DFD6DC33-5CD2-4705-B69D-7E86084F774C}" type="datetime1">
              <a:rPr lang="fr-FR" smtClean="0"/>
              <a:pPr>
                <a:defRPr/>
              </a:pPr>
              <a:t>20/11/2023</a:t>
            </a:fld>
            <a:endParaRPr lang="fr-FR"/>
          </a:p>
        </p:txBody>
      </p:sp>
      <p:sp>
        <p:nvSpPr>
          <p:cNvPr id="5" name="Espace réservé du pied de page 4"/>
          <p:cNvSpPr>
            <a:spLocks noGrp="1"/>
          </p:cNvSpPr>
          <p:nvPr>
            <p:ph type="ftr" sz="quarter" idx="11"/>
          </p:nvPr>
        </p:nvSpPr>
        <p:spPr>
          <a:xfrm>
            <a:off x="457201" y="6248207"/>
            <a:ext cx="5573483" cy="365125"/>
          </a:xfrm>
        </p:spPr>
        <p:txBody>
          <a:bodyPr/>
          <a:lstStyle/>
          <a:p>
            <a:pPr>
              <a:defRPr/>
            </a:pPr>
            <a:endParaRPr lang="fr-F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5989638" y="144462"/>
            <a:ext cx="533400" cy="244476"/>
          </a:xfrm>
        </p:spPr>
        <p:txBody>
          <a:bodyPr/>
          <a:lstStyle/>
          <a:p>
            <a:pPr>
              <a:defRPr/>
            </a:pPr>
            <a:fld id="{E73B93ED-3CAA-4080-912A-79B7C48D965B}" type="slidenum">
              <a:rPr lang="fr-FR" smtClean="0"/>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pPr>
              <a:defRPr/>
            </a:pPr>
            <a:fld id="{690F9D0A-9709-4ED1-8313-361524F8C982}" type="datetime1">
              <a:rPr lang="fr-FR" smtClean="0"/>
              <a:pPr>
                <a:defRPr/>
              </a:pPr>
              <a:t>20/11/2023</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pPr>
              <a:defRPr/>
            </a:pPr>
            <a:fld id="{1EE9000E-835C-4D2B-80DD-B9C1E637FB41}" type="slidenum">
              <a:rPr lang="fr-FR" smtClean="0"/>
              <a:pPr>
                <a:defRPr/>
              </a:pPr>
              <a:t>‹#›</a:t>
            </a:fld>
            <a:endParaRPr lang="fr-FR" dirty="0"/>
          </a:p>
        </p:txBody>
      </p:sp>
      <p:sp>
        <p:nvSpPr>
          <p:cNvPr id="8" name="Espace réservé du contenu 7"/>
          <p:cNvSpPr>
            <a:spLocks noGrp="1"/>
          </p:cNvSpPr>
          <p:nvPr>
            <p:ph sz="quarter" idx="1"/>
          </p:nvPr>
        </p:nvSpPr>
        <p:spPr>
          <a:xfrm>
            <a:off x="612648" y="1600200"/>
            <a:ext cx="81534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pPr>
              <a:defRPr/>
            </a:pPr>
            <a:fld id="{4BC5D4C0-F486-415D-BDB6-A1F260E2D903}" type="datetime1">
              <a:rPr lang="fr-FR" smtClean="0"/>
              <a:pPr>
                <a:defRPr/>
              </a:pPr>
              <a:t>20/11/2023</a:t>
            </a:fld>
            <a:endParaRPr lang="fr-FR"/>
          </a:p>
        </p:txBody>
      </p:sp>
      <p:sp>
        <p:nvSpPr>
          <p:cNvPr id="13" name="Espace réservé du numéro de diapositiv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FC541BF5-5661-459C-80A4-1716D35124EC}" type="slidenum">
              <a:rPr lang="fr-FR" smtClean="0"/>
              <a:pPr>
                <a:defRPr/>
              </a:pPr>
              <a:t>‹#›</a:t>
            </a:fld>
            <a:endParaRPr lang="fr-FR"/>
          </a:p>
        </p:txBody>
      </p:sp>
      <p:sp>
        <p:nvSpPr>
          <p:cNvPr id="14" name="Espace réservé du pied de page 13"/>
          <p:cNvSpPr>
            <a:spLocks noGrp="1"/>
          </p:cNvSpPr>
          <p:nvPr>
            <p:ph type="ftr" sz="quarter" idx="12"/>
          </p:nvPr>
        </p:nvSpPr>
        <p:spPr/>
        <p:txBody>
          <a:bodyPr/>
          <a:lstStyle/>
          <a:p>
            <a:pPr>
              <a:defRPr/>
            </a:pPr>
            <a:endParaRPr lang="fr-F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609600"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844901"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pPr>
              <a:defRPr/>
            </a:pPr>
            <a:fld id="{76C35EA5-34DB-4AAA-9E49-7BD7BAF16970}" type="datetime1">
              <a:rPr lang="fr-FR" smtClean="0"/>
              <a:pPr>
                <a:defRPr/>
              </a:pPr>
              <a:t>20/11/2023</a:t>
            </a:fld>
            <a:endParaRPr lang="fr-FR"/>
          </a:p>
        </p:txBody>
      </p:sp>
      <p:sp>
        <p:nvSpPr>
          <p:cNvPr id="10" name="Espace réservé du numéro de diapositive 9"/>
          <p:cNvSpPr>
            <a:spLocks noGrp="1"/>
          </p:cNvSpPr>
          <p:nvPr>
            <p:ph type="sldNum" sz="quarter" idx="16"/>
          </p:nvPr>
        </p:nvSpPr>
        <p:spPr/>
        <p:txBody>
          <a:bodyPr rtlCol="0"/>
          <a:lstStyle/>
          <a:p>
            <a:pPr>
              <a:defRPr/>
            </a:pPr>
            <a:fld id="{6C4D4A3D-C161-4820-AD22-BCB7E4E82BF3}" type="slidenum">
              <a:rPr lang="fr-FR" smtClean="0"/>
              <a:pPr>
                <a:defRPr/>
              </a:pPr>
              <a:t>‹#›</a:t>
            </a:fld>
            <a:endParaRPr lang="fr-FR"/>
          </a:p>
        </p:txBody>
      </p:sp>
      <p:sp>
        <p:nvSpPr>
          <p:cNvPr id="12" name="Espace réservé du pied de page 11"/>
          <p:cNvSpPr>
            <a:spLocks noGrp="1"/>
          </p:cNvSpPr>
          <p:nvPr>
            <p:ph type="ftr" sz="quarter" idx="17"/>
          </p:nvPr>
        </p:nvSpPr>
        <p:spPr/>
        <p:txBody>
          <a:bodyPr rtlCol="0"/>
          <a:lstStyle/>
          <a:p>
            <a:pPr>
              <a:defRPr/>
            </a:pP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533400" y="273050"/>
            <a:ext cx="81534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609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800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pPr>
              <a:defRPr/>
            </a:pPr>
            <a:fld id="{1A9BFEC2-32E4-421E-9C2B-E7491089AD04}" type="datetime1">
              <a:rPr lang="fr-FR" smtClean="0"/>
              <a:pPr>
                <a:defRPr/>
              </a:pPr>
              <a:t>20/11/2023</a:t>
            </a:fld>
            <a:endParaRPr lang="fr-FR"/>
          </a:p>
        </p:txBody>
      </p:sp>
      <p:sp>
        <p:nvSpPr>
          <p:cNvPr id="12" name="Espace réservé du numéro de diapositive 11"/>
          <p:cNvSpPr>
            <a:spLocks noGrp="1"/>
          </p:cNvSpPr>
          <p:nvPr>
            <p:ph type="sldNum" sz="quarter" idx="16"/>
          </p:nvPr>
        </p:nvSpPr>
        <p:spPr/>
        <p:txBody>
          <a:bodyPr rtlCol="0"/>
          <a:lstStyle/>
          <a:p>
            <a:pPr>
              <a:defRPr/>
            </a:pPr>
            <a:fld id="{46F03759-1DEB-4181-822D-F17102BB6535}" type="slidenum">
              <a:rPr lang="fr-FR" smtClean="0"/>
              <a:pPr>
                <a:defRPr/>
              </a:pPr>
              <a:t>‹#›</a:t>
            </a:fld>
            <a:endParaRPr lang="fr-FR"/>
          </a:p>
        </p:txBody>
      </p:sp>
      <p:sp>
        <p:nvSpPr>
          <p:cNvPr id="14" name="Espace réservé du pied de page 13"/>
          <p:cNvSpPr>
            <a:spLocks noGrp="1"/>
          </p:cNvSpPr>
          <p:nvPr>
            <p:ph type="ftr" sz="quarter" idx="17"/>
          </p:nvPr>
        </p:nvSpPr>
        <p:spPr/>
        <p:txBody>
          <a:bodyPr rtlCol="0"/>
          <a:lstStyle/>
          <a:p>
            <a:pPr>
              <a:defRPr/>
            </a:pPr>
            <a:endParaRPr lang="fr-FR"/>
          </a:p>
        </p:txBody>
      </p:sp>
      <p:sp>
        <p:nvSpPr>
          <p:cNvPr id="16" name="Espace réservé du text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pPr>
              <a:defRPr/>
            </a:pPr>
            <a:fld id="{764A7750-D46A-4E6C-8832-4A5062B5B79D}" type="datetime1">
              <a:rPr lang="fr-FR" smtClean="0"/>
              <a:pPr>
                <a:defRPr/>
              </a:pPr>
              <a:t>20/11/2023</a:t>
            </a:fld>
            <a:endParaRPr lang="fr-FR"/>
          </a:p>
        </p:txBody>
      </p:sp>
      <p:sp>
        <p:nvSpPr>
          <p:cNvPr id="4" name="Espace réservé du pied de page 3"/>
          <p:cNvSpPr>
            <a:spLocks noGrp="1"/>
          </p:cNvSpPr>
          <p:nvPr>
            <p:ph type="ftr" sz="quarter" idx="11"/>
          </p:nvPr>
        </p:nvSpPr>
        <p:spPr/>
        <p:txBody>
          <a:bodyPr/>
          <a:lstStyle/>
          <a:p>
            <a:pPr>
              <a:defRPr/>
            </a:pPr>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pPr>
              <a:defRPr/>
            </a:pPr>
            <a:fld id="{2E30624A-56EB-476C-A78F-9B324E9A7A9B}" type="slidenum">
              <a:rPr lang="fr-FR" smtClean="0"/>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2610E936-DF2A-42FA-8A46-1A0530E63D85}" type="datetime1">
              <a:rPr lang="fr-FR" smtClean="0"/>
              <a:pPr>
                <a:defRPr/>
              </a:pPr>
              <a:t>20/11/2023</a:t>
            </a:fld>
            <a:endParaRPr lang="fr-FR"/>
          </a:p>
        </p:txBody>
      </p:sp>
      <p:sp>
        <p:nvSpPr>
          <p:cNvPr id="3" name="Espace réservé du pied de page 2"/>
          <p:cNvSpPr>
            <a:spLocks noGrp="1"/>
          </p:cNvSpPr>
          <p:nvPr>
            <p:ph type="ftr" sz="quarter" idx="11"/>
          </p:nvPr>
        </p:nvSpPr>
        <p:spPr/>
        <p:txBody>
          <a:bodyPr/>
          <a:lstStyle/>
          <a:p>
            <a:pPr>
              <a:defRPr/>
            </a:pPr>
            <a:endParaRPr lang="fr-FR"/>
          </a:p>
        </p:txBody>
      </p:sp>
      <p:sp>
        <p:nvSpPr>
          <p:cNvPr id="4" name="Espace réservé du numéro de diapositive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4138BF08-7555-4FEB-B8F8-7435A90204DF}" type="slidenum">
              <a:rPr lang="fr-FR" smtClean="0"/>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0" y="273050"/>
            <a:ext cx="80772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pPr>
              <a:defRPr/>
            </a:pPr>
            <a:fld id="{A81B6867-2594-4160-9B80-FAC7C3F343F3}" type="datetime1">
              <a:rPr lang="fr-FR" smtClean="0"/>
              <a:pPr>
                <a:defRPr/>
              </a:pPr>
              <a:t>20/11/2023</a:t>
            </a:fld>
            <a:endParaRPr lang="fr-FR"/>
          </a:p>
        </p:txBody>
      </p:sp>
      <p:sp>
        <p:nvSpPr>
          <p:cNvPr id="6" name="Espace réservé du pied de page 5"/>
          <p:cNvSpPr>
            <a:spLocks noGrp="1"/>
          </p:cNvSpPr>
          <p:nvPr>
            <p:ph type="ftr" sz="quarter" idx="11"/>
          </p:nvPr>
        </p:nvSpPr>
        <p:spPr/>
        <p:txBody>
          <a:bodyPr/>
          <a:lstStyle/>
          <a:p>
            <a:pPr>
              <a:defRPr/>
            </a:pPr>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pPr>
              <a:defRPr/>
            </a:pPr>
            <a:fld id="{9D85F3B6-FC14-473A-947F-858EE4114B9F}" type="slidenum">
              <a:rPr lang="en-US" smtClean="0"/>
              <a:pPr>
                <a:defRPr/>
              </a:pPr>
              <a:t>‹#›</a:t>
            </a:fld>
            <a:endParaRPr lang="en-US"/>
          </a:p>
        </p:txBody>
      </p:sp>
      <p:sp>
        <p:nvSpPr>
          <p:cNvPr id="3" name="Espace réservé du text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2362200" y="1752600"/>
            <a:ext cx="64008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6248400" y="6248400"/>
            <a:ext cx="2667000" cy="365125"/>
          </a:xfrm>
        </p:spPr>
        <p:txBody>
          <a:bodyPr rtlCol="0"/>
          <a:lstStyle/>
          <a:p>
            <a:pPr>
              <a:defRPr/>
            </a:pPr>
            <a:fld id="{3DD039DD-F337-408E-84F2-377B90723EC7}" type="datetime1">
              <a:rPr lang="fr-FR" smtClean="0"/>
              <a:pPr>
                <a:defRPr/>
              </a:pPr>
              <a:t>20/11/2023</a:t>
            </a:fld>
            <a:endParaRPr lang="fr-FR"/>
          </a:p>
        </p:txBody>
      </p:sp>
      <p:sp>
        <p:nvSpPr>
          <p:cNvPr id="13" name="Espace réservé du numéro de diapositive 12"/>
          <p:cNvSpPr>
            <a:spLocks noGrp="1"/>
          </p:cNvSpPr>
          <p:nvPr>
            <p:ph type="sldNum" sz="quarter" idx="11"/>
          </p:nvPr>
        </p:nvSpPr>
        <p:spPr>
          <a:xfrm>
            <a:off x="0" y="4667249"/>
            <a:ext cx="1447800" cy="663578"/>
          </a:xfrm>
        </p:spPr>
        <p:txBody>
          <a:bodyPr rtlCol="0"/>
          <a:lstStyle>
            <a:lvl1pPr>
              <a:defRPr sz="2800"/>
            </a:lvl1pPr>
          </a:lstStyle>
          <a:p>
            <a:pPr>
              <a:defRPr/>
            </a:pPr>
            <a:fld id="{82D1904A-E8C4-4C6F-BDE0-09A4F9F327B7}" type="slidenum">
              <a:rPr lang="fr-FR" smtClean="0"/>
              <a:pPr>
                <a:defRPr/>
              </a:pPr>
              <a:t>‹#›</a:t>
            </a:fld>
            <a:endParaRPr lang="fr-FR"/>
          </a:p>
        </p:txBody>
      </p:sp>
      <p:sp>
        <p:nvSpPr>
          <p:cNvPr id="14" name="Espace réservé du pied de page 13"/>
          <p:cNvSpPr>
            <a:spLocks noGrp="1"/>
          </p:cNvSpPr>
          <p:nvPr>
            <p:ph type="ftr" sz="quarter" idx="12"/>
          </p:nvPr>
        </p:nvSpPr>
        <p:spPr>
          <a:xfrm>
            <a:off x="1600200" y="6248206"/>
            <a:ext cx="4572000" cy="365125"/>
          </a:xfrm>
        </p:spPr>
        <p:txBody>
          <a:bodyPr rtlCol="0"/>
          <a:lstStyle/>
          <a:p>
            <a:pPr>
              <a:defRPr/>
            </a:pPr>
            <a:endParaRPr lang="fr-FR"/>
          </a:p>
        </p:txBody>
      </p:sp>
      <p:sp>
        <p:nvSpPr>
          <p:cNvPr id="3" name="Espace réservé pour une imag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228600"/>
            <a:ext cx="81534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4BC5D4C0-F486-415D-BDB6-A1F260E2D903}" type="datetime1">
              <a:rPr lang="fr-FR" smtClean="0"/>
              <a:pPr>
                <a:defRPr/>
              </a:pPr>
              <a:t>20/11/2023</a:t>
            </a:fld>
            <a:endParaRPr lang="fr-FR"/>
          </a:p>
        </p:txBody>
      </p:sp>
      <p:sp>
        <p:nvSpPr>
          <p:cNvPr id="3" name="Espace réservé du pied de page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fr-F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FC541BF5-5661-459C-80A4-1716D35124EC}" type="slidenum">
              <a:rPr lang="fr-FR" smtClean="0"/>
              <a:pPr>
                <a:defRPr/>
              </a:pPr>
              <a:t>‹#›</a:t>
            </a:fld>
            <a:endParaRPr lang="fr-F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1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10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ww.khiops.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4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gif"/></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9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304661"/>
            <a:ext cx="8077200" cy="3080139"/>
          </a:xfrm>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10.2</a:t>
            </a:r>
            <a:br>
              <a:rPr lang="en-US" noProof="0" dirty="0">
                <a:solidFill>
                  <a:schemeClr val="accent1">
                    <a:satMod val="150000"/>
                  </a:schemeClr>
                </a:solidFill>
              </a:rPr>
            </a:br>
            <a:r>
              <a:rPr lang="en-US"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Coclustering</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a:t>Multi-table functionalities</a:t>
            </a:r>
            <a:r>
              <a:rPr lang="en-US" sz="2000" noProof="0" dirty="0">
                <a:solidFill>
                  <a:schemeClr val="accent1">
                    <a:satMod val="150000"/>
                  </a:schemeClr>
                </a:solidFill>
              </a:rPr>
              <a:t> </a:t>
            </a:r>
          </a:p>
        </p:txBody>
      </p:sp>
      <p:sp>
        <p:nvSpPr>
          <p:cNvPr id="15362" name="Sous-titre 2"/>
          <p:cNvSpPr>
            <a:spLocks noGrp="1"/>
          </p:cNvSpPr>
          <p:nvPr>
            <p:ph type="subTitle" idx="1"/>
          </p:nvPr>
        </p:nvSpPr>
        <p:spPr>
          <a:xfrm>
            <a:off x="685800" y="662473"/>
            <a:ext cx="8077200" cy="1520882"/>
          </a:xfrm>
        </p:spPr>
        <p:txBody>
          <a:bodyPr>
            <a:normAutofit fontScale="70000" lnSpcReduction="20000"/>
          </a:bodyPr>
          <a:lstStyle/>
          <a:p>
            <a:r>
              <a:rPr lang="en-US" sz="2300" noProof="0" dirty="0">
                <a:solidFill>
                  <a:srgbClr val="FF6600"/>
                </a:solidFill>
              </a:rPr>
              <a:t>Orange</a:t>
            </a:r>
          </a:p>
          <a:p>
            <a:r>
              <a:rPr lang="en-US" sz="1800" noProof="0" dirty="0">
                <a:solidFill>
                  <a:schemeClr val="tx1">
                    <a:lumMod val="75000"/>
                    <a:lumOff val="25000"/>
                  </a:schemeClr>
                </a:solidFill>
              </a:rPr>
              <a:t>November 2023</a:t>
            </a:r>
          </a:p>
          <a:p>
            <a:endParaRPr lang="en-US" noProof="0" dirty="0">
              <a:solidFill>
                <a:schemeClr val="tx1">
                  <a:lumMod val="75000"/>
                  <a:lumOff val="25000"/>
                </a:schemeClr>
              </a:solidFill>
            </a:endParaRPr>
          </a:p>
          <a:p>
            <a:endParaRPr lang="en-US" noProof="0" dirty="0">
              <a:solidFill>
                <a:schemeClr val="tx1">
                  <a:lumMod val="75000"/>
                  <a:lumOff val="25000"/>
                </a:schemeClr>
              </a:solidFill>
            </a:endParaRPr>
          </a:p>
          <a:p>
            <a:r>
              <a:rPr lang="en-US" sz="2800" noProof="0" dirty="0">
                <a:solidFill>
                  <a:schemeClr val="tx1">
                    <a:lumMod val="75000"/>
                    <a:lumOff val="25000"/>
                  </a:schemeClr>
                </a:solidFill>
              </a:rPr>
              <a:t>Tutorial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457200"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3 </a:t>
            </a:r>
            <a:r>
              <a:rPr lang="en-US" b="1" dirty="0" err="1"/>
              <a:t>bis</a:t>
            </a:r>
            <a:r>
              <a:rPr lang="en-US" b="1" dirty="0"/>
              <a:t> : </a:t>
            </a:r>
            <a:r>
              <a:rPr lang="en-US" dirty="0">
                <a:solidFill>
                  <a:srgbClr val="FF0000"/>
                </a:solidFill>
              </a:rPr>
              <a:t>Advanced</a:t>
            </a:r>
            <a:r>
              <a:rPr lang="en-US" b="1" dirty="0"/>
              <a:t> </a:t>
            </a:r>
            <a:r>
              <a:rPr lang="en-US" dirty="0">
                <a:solidFill>
                  <a:srgbClr val="FF0000"/>
                </a:solidFill>
              </a:rPr>
              <a:t>predictor</a:t>
            </a:r>
            <a:r>
              <a:rPr lang="en-US" b="1" dirty="0"/>
              <a:t> </a:t>
            </a:r>
            <a:r>
              <a:rPr lang="en-US" dirty="0">
                <a:solidFill>
                  <a:srgbClr val="FF0000"/>
                </a:solidFill>
              </a:rPr>
              <a:t>parameters (optional)</a:t>
            </a:r>
          </a:p>
          <a:p>
            <a:pPr>
              <a:buFont typeface="Arial" pitchFamily="34" charset="0"/>
              <a:buChar char="•"/>
            </a:pPr>
            <a:endParaRPr lang="en-US" dirty="0"/>
          </a:p>
        </p:txBody>
      </p:sp>
      <p:sp>
        <p:nvSpPr>
          <p:cNvPr id="6" name="ZoneTexte 5"/>
          <p:cNvSpPr txBox="1"/>
          <p:nvPr/>
        </p:nvSpPr>
        <p:spPr>
          <a:xfrm>
            <a:off x="5162859" y="3596431"/>
            <a:ext cx="3750259" cy="2646878"/>
          </a:xfrm>
          <a:prstGeom prst="rect">
            <a:avLst/>
          </a:prstGeom>
          <a:noFill/>
        </p:spPr>
        <p:txBody>
          <a:bodyPr wrap="square">
            <a:spAutoFit/>
          </a:bodyPr>
          <a:lstStyle/>
          <a:p>
            <a:pPr fontAlgn="auto">
              <a:spcBef>
                <a:spcPts val="0"/>
              </a:spcBef>
              <a:spcAft>
                <a:spcPts val="0"/>
              </a:spcAft>
              <a:defRPr/>
            </a:pPr>
            <a:endParaRPr lang="en-US" sz="1400" i="1" dirty="0">
              <a:solidFill>
                <a:schemeClr val="tx1">
                  <a:lumMod val="50000"/>
                  <a:lumOff val="50000"/>
                </a:schemeClr>
              </a:solidFill>
              <a:latin typeface="+mn-lt"/>
            </a:endParaRPr>
          </a:p>
          <a:p>
            <a:pPr fontAlgn="auto">
              <a:spcBef>
                <a:spcPts val="0"/>
              </a:spcBef>
              <a:spcAft>
                <a:spcPts val="0"/>
              </a:spcAft>
              <a:defRPr/>
            </a:pPr>
            <a:r>
              <a:rPr lang="en-US" sz="1600" dirty="0">
                <a:solidFill>
                  <a:srgbClr val="FF0000"/>
                </a:solidFill>
                <a:latin typeface="+mn-lt"/>
              </a:rPr>
              <a:t>Two other optional predictors</a:t>
            </a:r>
          </a:p>
          <a:p>
            <a:pPr fontAlgn="auto">
              <a:spcBef>
                <a:spcPts val="0"/>
              </a:spcBef>
              <a:spcAft>
                <a:spcPts val="0"/>
              </a:spcAft>
              <a:defRPr/>
            </a:pPr>
            <a:r>
              <a:rPr lang="en-US" sz="1400" dirty="0">
                <a:solidFill>
                  <a:srgbClr val="7F7F7F"/>
                </a:solidFill>
                <a:latin typeface="+mn-lt"/>
              </a:rPr>
              <a:t>(only in the supervised case)</a:t>
            </a:r>
          </a:p>
          <a:p>
            <a:pPr fontAlgn="auto">
              <a:spcBef>
                <a:spcPts val="0"/>
              </a:spcBef>
              <a:spcAft>
                <a:spcPts val="0"/>
              </a:spcAft>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Baseline : </a:t>
            </a:r>
            <a:r>
              <a:rPr lang="en-US" sz="1200" dirty="0">
                <a:solidFill>
                  <a:srgbClr val="7F7F7F"/>
                </a:solidFill>
                <a:latin typeface="+mn-lt"/>
              </a:rPr>
              <a:t>prediction of the majority class</a:t>
            </a:r>
          </a:p>
          <a:p>
            <a:pPr fontAlgn="auto">
              <a:spcBef>
                <a:spcPts val="0"/>
              </a:spcBef>
              <a:spcAft>
                <a:spcPts val="0"/>
              </a:spcAft>
              <a:defRPr/>
            </a:pPr>
            <a:r>
              <a:rPr lang="en-US" sz="1200" dirty="0">
                <a:solidFill>
                  <a:srgbClr val="7F7F7F"/>
                </a:solidFill>
                <a:latin typeface="+mn-lt"/>
              </a:rPr>
              <a:t>	 (default false)</a:t>
            </a:r>
          </a:p>
          <a:p>
            <a:pPr marL="285750" indent="-285750" fontAlgn="auto">
              <a:spcBef>
                <a:spcPts val="0"/>
              </a:spcBef>
              <a:spcAft>
                <a:spcPts val="0"/>
              </a:spcAft>
              <a:buFontTx/>
              <a:buChar char="•"/>
              <a:defRPr/>
            </a:pPr>
            <a:r>
              <a:rPr lang="en-US" sz="1200" dirty="0">
                <a:latin typeface="+mn-lt"/>
              </a:rPr>
              <a:t>Univariate:</a:t>
            </a:r>
            <a:r>
              <a:rPr lang="en-US" sz="1200" dirty="0">
                <a:solidFill>
                  <a:schemeClr val="bg2">
                    <a:lumMod val="75000"/>
                  </a:schemeClr>
                </a:solidFill>
                <a:latin typeface="+mn-lt"/>
              </a:rPr>
              <a:t> </a:t>
            </a:r>
            <a:r>
              <a:rPr lang="en-US" sz="1200" dirty="0">
                <a:solidFill>
                  <a:schemeClr val="accent2"/>
                </a:solidFill>
                <a:latin typeface="+mn-lt"/>
              </a:rPr>
              <a:t>predictors exploiting one single variable 	(default none)</a:t>
            </a:r>
          </a:p>
          <a:p>
            <a:pPr marL="285750" indent="-285750" fontAlgn="auto">
              <a:spcBef>
                <a:spcPts val="0"/>
              </a:spcBef>
              <a:spcAft>
                <a:spcPts val="0"/>
              </a:spcAft>
              <a:buFontTx/>
              <a:buChar char="•"/>
              <a:defRPr/>
            </a:pPr>
            <a:endParaRPr lang="en-US" sz="1200" dirty="0">
              <a:solidFill>
                <a:schemeClr val="accent2"/>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Advanced parameters to inspect </a:t>
            </a: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1833484" y="360229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3" name="Connecteur droit avec flèche 12"/>
          <p:cNvCxnSpPr/>
          <p:nvPr/>
        </p:nvCxnSpPr>
        <p:spPr>
          <a:xfrm flipH="1">
            <a:off x="1833484" y="4582404"/>
            <a:ext cx="3448523" cy="19650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4748212" y="4941386"/>
            <a:ext cx="533794" cy="1948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3985812" y="5352032"/>
            <a:ext cx="1177047" cy="71528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3258360" y="5375042"/>
            <a:ext cx="1904499" cy="69227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69864" y="5375042"/>
            <a:ext cx="2892996" cy="692272"/>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15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086644" y="3456114"/>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solidFill>
                  <a:srgbClr val="FF0000"/>
                </a:solidFill>
              </a:rPr>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Numerical	Pos;	</a:t>
            </a:r>
          </a:p>
          <a:p>
            <a:r>
              <a:rPr lang="en-US" sz="800" dirty="0"/>
              <a:t>    Categorical	Char;	</a:t>
            </a:r>
          </a:p>
          <a:p>
            <a:r>
              <a:rPr lang="en-US" sz="800" dirty="0"/>
              <a:t>};</a:t>
            </a:r>
          </a:p>
        </p:txBody>
      </p:sp>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100</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fontScale="85000" lnSpcReduction="20000"/>
          </a:bodyPr>
          <a:lstStyle/>
          <a:p>
            <a:pPr marL="438150" lvl="1" indent="-319088">
              <a:spcBef>
                <a:spcPct val="0"/>
              </a:spcBef>
              <a:buClr>
                <a:schemeClr val="accent1"/>
              </a:buClr>
              <a:buSzPct val="80000"/>
              <a:buFont typeface="Arial" pitchFamily="34" charset="0"/>
              <a:buChar char="•"/>
            </a:pPr>
            <a:r>
              <a:rPr lang="en-US" b="1" noProof="0" dirty="0"/>
              <a:t>Prerequisite : </a:t>
            </a:r>
            <a:r>
              <a:rPr lang="en-US" noProof="0" dirty="0">
                <a:solidFill>
                  <a:srgbClr val="FF0000"/>
                </a:solidFill>
              </a:rPr>
              <a:t>a multi-table database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dictionary file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data files</a:t>
            </a:r>
            <a:endParaRPr lang="en-US" sz="2100" noProof="0" dirty="0">
              <a:solidFill>
                <a:schemeClr val="bg2">
                  <a:lumMod val="50000"/>
                </a:schemeClr>
              </a:solidFill>
            </a:endParaRP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2"/>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3"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155032" y="3570973"/>
            <a:ext cx="9529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245336" y="3225562"/>
            <a:ext cx="2312994" cy="1712200"/>
          </a:xfrm>
          <a:prstGeom prst="rect">
            <a:avLst/>
          </a:prstGeom>
        </p:spPr>
        <p:txBody>
          <a:bodyPr vert="horz">
            <a:normAutofit fontScale="92500" lnSpcReduction="1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cxnSp>
        <p:nvCxnSpPr>
          <p:cNvPr id="17" name="Connecteur droit avec flèche 16"/>
          <p:cNvCxnSpPr/>
          <p:nvPr/>
        </p:nvCxnSpPr>
        <p:spPr>
          <a:xfrm flipV="1">
            <a:off x="1694046" y="4408370"/>
            <a:ext cx="404261"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2217784459"/>
              </p:ext>
            </p:extLst>
          </p:nvPr>
        </p:nvGraphicFramePr>
        <p:xfrm>
          <a:off x="4854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341077834"/>
              </p:ext>
            </p:extLst>
          </p:nvPr>
        </p:nvGraphicFramePr>
        <p:xfrm>
          <a:off x="7283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8" name="Accolade ouvrante 17"/>
          <p:cNvSpPr/>
          <p:nvPr/>
        </p:nvSpPr>
        <p:spPr>
          <a:xfrm>
            <a:off x="7063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ccolade ouvrante 18"/>
          <p:cNvSpPr/>
          <p:nvPr/>
        </p:nvSpPr>
        <p:spPr>
          <a:xfrm>
            <a:off x="7055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Connecteur droit 19"/>
          <p:cNvCxnSpPr>
            <a:endCxn id="18" idx="1"/>
          </p:cNvCxnSpPr>
          <p:nvPr/>
        </p:nvCxnSpPr>
        <p:spPr>
          <a:xfrm>
            <a:off x="6377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9" idx="1"/>
          </p:cNvCxnSpPr>
          <p:nvPr/>
        </p:nvCxnSpPr>
        <p:spPr>
          <a:xfrm>
            <a:off x="6377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4821091" y="3242734"/>
            <a:ext cx="1270000" cy="246221"/>
          </a:xfrm>
          <a:prstGeom prst="rect">
            <a:avLst/>
          </a:prstGeom>
          <a:noFill/>
        </p:spPr>
        <p:txBody>
          <a:bodyPr wrap="square" rtlCol="0">
            <a:spAutoFit/>
          </a:bodyPr>
          <a:lstStyle/>
          <a:p>
            <a:r>
              <a:rPr lang="en-US" sz="1000" dirty="0"/>
              <a:t>SpliceJunction.txt</a:t>
            </a:r>
          </a:p>
        </p:txBody>
      </p:sp>
      <p:sp>
        <p:nvSpPr>
          <p:cNvPr id="24" name="ZoneTexte 23"/>
          <p:cNvSpPr txBox="1"/>
          <p:nvPr/>
        </p:nvSpPr>
        <p:spPr>
          <a:xfrm>
            <a:off x="7241396" y="3234268"/>
            <a:ext cx="1625601" cy="246221"/>
          </a:xfrm>
          <a:prstGeom prst="rect">
            <a:avLst/>
          </a:prstGeom>
          <a:noFill/>
        </p:spPr>
        <p:txBody>
          <a:bodyPr wrap="square" rtlCol="0">
            <a:spAutoFit/>
          </a:bodyPr>
          <a:lstStyle/>
          <a:p>
            <a:r>
              <a:rPr lang="en-US" sz="1000" dirty="0"/>
              <a:t>SpliceJunctionDNA.txt</a:t>
            </a:r>
          </a:p>
        </p:txBody>
      </p:sp>
      <p:sp>
        <p:nvSpPr>
          <p:cNvPr id="26" name="ZoneTexte 25"/>
          <p:cNvSpPr txBox="1"/>
          <p:nvPr/>
        </p:nvSpPr>
        <p:spPr>
          <a:xfrm>
            <a:off x="2095537" y="3212252"/>
            <a:ext cx="1270000" cy="246221"/>
          </a:xfrm>
          <a:prstGeom prst="rect">
            <a:avLst/>
          </a:prstGeom>
          <a:noFill/>
        </p:spPr>
        <p:txBody>
          <a:bodyPr wrap="square" rtlCol="0">
            <a:spAutoFit/>
          </a:bodyPr>
          <a:lstStyle/>
          <a:p>
            <a:r>
              <a:rPr lang="en-US" sz="1000" dirty="0" err="1"/>
              <a:t>SpliceJunction.kdic</a:t>
            </a:r>
            <a:endParaRPr lang="en-US" sz="1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2576343" y="289579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101</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447800" y="4157133"/>
            <a:ext cx="1276877" cy="1100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91539" y="3860812"/>
            <a:ext cx="2312994" cy="1498605"/>
          </a:xfrm>
          <a:prstGeom prst="rect">
            <a:avLst/>
          </a:prstGeom>
        </p:spPr>
        <p:txBody>
          <a:bodyPr vert="horz">
            <a:normAutofit fontScale="850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sp>
        <p:nvSpPr>
          <p:cNvPr id="22" name="Flèche vers le bas 21"/>
          <p:cNvSpPr/>
          <p:nvPr/>
        </p:nvSpPr>
        <p:spPr>
          <a:xfrm>
            <a:off x="2729312" y="2780529"/>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Connecteur droit avec flèche 16"/>
          <p:cNvCxnSpPr/>
          <p:nvPr/>
        </p:nvCxnSpPr>
        <p:spPr>
          <a:xfrm flipV="1">
            <a:off x="1930400" y="4398442"/>
            <a:ext cx="794277" cy="4529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54824" y="3044359"/>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102</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Start « </a:t>
            </a:r>
            <a:r>
              <a:rPr lang="en-US" i="1" noProof="0" dirty="0">
                <a:solidFill>
                  <a:srgbClr val="FF0000"/>
                </a:solidFill>
              </a:rPr>
              <a:t>Tools – Prepare deployment</a:t>
            </a:r>
            <a:r>
              <a:rPr lang="en-US" noProof="0" dirty="0">
                <a:solidFill>
                  <a:srgbClr val="FF0000"/>
                </a:solidFill>
              </a:rPr>
              <a:t> »</a:t>
            </a:r>
            <a:endParaRPr lang="en-US" sz="14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3589866" y="2840461"/>
            <a:ext cx="0" cy="10118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3107487" y="2840461"/>
            <a:ext cx="325437" cy="40375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721" y="2743200"/>
            <a:ext cx="2859520" cy="292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981" y="5061533"/>
            <a:ext cx="3974872" cy="151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103</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Select input </a:t>
            </a:r>
            <a:r>
              <a:rPr lang="en-US" dirty="0" err="1">
                <a:solidFill>
                  <a:srgbClr val="FF0000"/>
                </a:solidFill>
              </a:rPr>
              <a:t>coclustering</a:t>
            </a:r>
            <a:r>
              <a:rPr lang="en-US" dirty="0">
                <a:solidFill>
                  <a:srgbClr val="FF0000"/>
                </a:solidFill>
              </a:rPr>
              <a:t> file</a:t>
            </a:r>
            <a:endParaRPr lang="en-US" sz="1400" dirty="0">
              <a:solidFill>
                <a:srgbClr val="FF0000"/>
              </a:solidFill>
            </a:endParaRPr>
          </a:p>
          <a:p>
            <a:pPr lvl="3">
              <a:buFont typeface="Arial" pitchFamily="34" charset="0"/>
              <a:buChar char="•"/>
            </a:pPr>
            <a:r>
              <a:rPr lang="en-US" sz="1500" dirty="0">
                <a:solidFill>
                  <a:schemeClr val="bg2">
                    <a:lumMod val="50000"/>
                  </a:schemeClr>
                </a:solidFill>
              </a:rPr>
              <a:t>(ex: previously trained </a:t>
            </a:r>
            <a:r>
              <a:rPr lang="en-US" sz="1500" dirty="0" err="1">
                <a:solidFill>
                  <a:schemeClr val="bg2">
                    <a:lumMod val="50000"/>
                  </a:schemeClr>
                </a:solidFill>
              </a:rPr>
              <a:t>triclustering</a:t>
            </a:r>
            <a:r>
              <a:rPr lang="en-US" sz="1500" dirty="0">
                <a:solidFill>
                  <a:schemeClr val="bg2">
                    <a:lumMod val="50000"/>
                  </a:schemeClr>
                </a:solidFill>
              </a:rPr>
              <a:t> model)</a:t>
            </a:r>
            <a:endParaRPr lang="en-US" sz="15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1955800" y="5665047"/>
            <a:ext cx="457200" cy="134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1956679" y="2537212"/>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Connecteur droit avec flèche 15"/>
          <p:cNvCxnSpPr/>
          <p:nvPr/>
        </p:nvCxnSpPr>
        <p:spPr>
          <a:xfrm flipV="1">
            <a:off x="2260600" y="5816835"/>
            <a:ext cx="3299691" cy="262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V="1">
            <a:off x="1092200" y="6189979"/>
            <a:ext cx="6915727" cy="3801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87860" y="5669281"/>
            <a:ext cx="2600860" cy="1041396"/>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select a </a:t>
            </a:r>
            <a:r>
              <a:rPr lang="en-US" sz="1600" dirty="0" err="1">
                <a:latin typeface="+mn-lt"/>
              </a:rPr>
              <a:t>triclustering</a:t>
            </a:r>
            <a:r>
              <a:rPr lang="en-US" sz="1600" dirty="0">
                <a:latin typeface="+mn-lt"/>
              </a:rPr>
              <a:t> model file</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open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37" y="2818447"/>
            <a:ext cx="3124217" cy="379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104</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4 : </a:t>
            </a:r>
            <a:r>
              <a:rPr lang="en-US" sz="2000" noProof="0" dirty="0">
                <a:solidFill>
                  <a:srgbClr val="FF0000"/>
                </a:solidFill>
              </a:rPr>
              <a:t>The </a:t>
            </a:r>
            <a:r>
              <a:rPr lang="en-US" sz="2000" noProof="0" dirty="0" err="1">
                <a:solidFill>
                  <a:srgbClr val="FF0000"/>
                </a:solidFill>
              </a:rPr>
              <a:t>triclustering</a:t>
            </a:r>
            <a:r>
              <a:rPr lang="en-US" sz="2000" noProof="0" dirty="0">
                <a:solidFill>
                  <a:srgbClr val="FF0000"/>
                </a:solidFill>
              </a:rPr>
              <a:t> model is summarized in the first pane</a:t>
            </a:r>
          </a:p>
          <a:p>
            <a:pPr lvl="3">
              <a:buFont typeface="Arial" pitchFamily="34" charset="0"/>
              <a:buChar char="•"/>
            </a:pPr>
            <a:r>
              <a:rPr lang="en-US" sz="1600" noProof="0" dirty="0">
                <a:solidFill>
                  <a:schemeClr val="bg2">
                    <a:lumMod val="50000"/>
                  </a:schemeClr>
                </a:solidFill>
              </a:rPr>
              <a:t>if necessary, specify simplification parameters</a:t>
            </a:r>
            <a:endParaRPr lang="en-US" sz="16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3013487" y="2667897"/>
            <a:ext cx="325437" cy="74498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7" name="Connecteur droit avec flèche 16"/>
          <p:cNvCxnSpPr/>
          <p:nvPr/>
        </p:nvCxnSpPr>
        <p:spPr>
          <a:xfrm>
            <a:off x="1725356" y="4224864"/>
            <a:ext cx="1975275" cy="25031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
        <p:nvSpPr>
          <p:cNvPr id="18" name="Espace réservé du contenu 2"/>
          <p:cNvSpPr txBox="1">
            <a:spLocks/>
          </p:cNvSpPr>
          <p:nvPr/>
        </p:nvSpPr>
        <p:spPr>
          <a:xfrm>
            <a:off x="42335" y="3822695"/>
            <a:ext cx="2312994" cy="98636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Simplification </a:t>
            </a:r>
            <a:r>
              <a:rPr lang="fr-FR" sz="1600" dirty="0" err="1">
                <a:latin typeface="+mn-lt"/>
              </a:rPr>
              <a:t>parameters</a:t>
            </a:r>
            <a:endParaRPr lang="fr-FR" sz="1600" dirty="0">
              <a:latin typeface="+mn-lt"/>
            </a:endParaRPr>
          </a:p>
        </p:txBody>
      </p:sp>
      <p:cxnSp>
        <p:nvCxnSpPr>
          <p:cNvPr id="24" name="Connecteur droit avec flèche 23"/>
          <p:cNvCxnSpPr/>
          <p:nvPr/>
        </p:nvCxnSpPr>
        <p:spPr>
          <a:xfrm>
            <a:off x="1725356" y="4224864"/>
            <a:ext cx="1975275" cy="44395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1725356" y="4224864"/>
            <a:ext cx="2921948" cy="128869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a:off x="1742284" y="4224864"/>
            <a:ext cx="2905020" cy="1423450"/>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1725356" y="4224864"/>
            <a:ext cx="2921948" cy="162367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1742284" y="4224864"/>
            <a:ext cx="1958347" cy="81183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2412864" y="2565607"/>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105</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5 : </a:t>
            </a:r>
            <a:r>
              <a:rPr lang="en-US" dirty="0">
                <a:solidFill>
                  <a:srgbClr val="FF0000"/>
                </a:solidFill>
              </a:rPr>
              <a:t>Specify deployment parameters</a:t>
            </a:r>
            <a:endParaRPr lang="en-US" sz="14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134938" y="2714633"/>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Espace réservé du contenu 2"/>
          <p:cNvSpPr txBox="1">
            <a:spLocks/>
          </p:cNvSpPr>
          <p:nvPr/>
        </p:nvSpPr>
        <p:spPr>
          <a:xfrm>
            <a:off x="6330558" y="3579091"/>
            <a:ext cx="3044826" cy="2836349"/>
          </a:xfrm>
          <a:prstGeom prst="rect">
            <a:avLst/>
          </a:prstGeom>
        </p:spPr>
        <p:txBody>
          <a:bodyPr vert="horz">
            <a:normAutofit fontScale="92500"/>
          </a:bodyPr>
          <a:lstStyle/>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One variable to assign closest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a:t>
            </a:r>
            <a:r>
              <a:rPr lang="en-US" sz="800" dirty="0"/>
              <a:t>closest cluster of </a:t>
            </a:r>
            <a:r>
              <a:rPr lang="en-US" sz="800" i="1" dirty="0" err="1"/>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distance to each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distance to each cluster of </a:t>
            </a:r>
            <a:r>
              <a:rPr lang="en-US" sz="800" i="1" dirty="0" err="1">
                <a:latin typeface="+mn-lt"/>
              </a:rPr>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buFont typeface="Arial" pitchFamily="34" charset="0"/>
              <a:buChar char="•"/>
              <a:defRPr/>
            </a:pPr>
            <a:endParaRPr lang="en-US" sz="8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secondary  record number per interval/group of the other dimensions of the </a:t>
            </a:r>
            <a:r>
              <a:rPr lang="en-US" sz="1200" dirty="0" err="1">
                <a:latin typeface="+mn-lt"/>
              </a:rPr>
              <a:t>triclustering</a:t>
            </a:r>
            <a:endParaRPr lang="en-US" sz="12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frequency per interval of </a:t>
            </a:r>
            <a:r>
              <a:rPr lang="en-US" sz="800" i="1" dirty="0" err="1">
                <a:latin typeface="+mn-lt"/>
              </a:rPr>
              <a:t>Pos</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i="1" dirty="0">
                <a:latin typeface="+mn-lt"/>
              </a:rPr>
              <a:t>	.  </a:t>
            </a:r>
            <a:r>
              <a:rPr lang="en-US" sz="800" dirty="0">
                <a:latin typeface="+mn-lt"/>
              </a:rPr>
              <a:t>frequency per group of </a:t>
            </a:r>
            <a:r>
              <a:rPr lang="en-US" sz="800" i="1" dirty="0">
                <a:latin typeface="+mn-lt"/>
              </a:rPr>
              <a:t>Char</a:t>
            </a:r>
          </a:p>
          <a:p>
            <a:pPr marL="708660" marR="0" lvl="1" indent="-342900" algn="l" defTabSz="360000" rtl="0" eaLnBrk="1" fontAlgn="auto" latinLnBrk="0" hangingPunct="1">
              <a:lnSpc>
                <a:spcPct val="80000"/>
              </a:lnSpc>
              <a:spcBef>
                <a:spcPts val="550"/>
              </a:spcBef>
              <a:spcAft>
                <a:spcPts val="0"/>
              </a:spcAft>
              <a:buClr>
                <a:schemeClr val="accent1"/>
              </a:buClr>
              <a:buSzPct val="70000"/>
              <a:buFont typeface="Arial" pitchFamily="34" charset="0"/>
              <a:buChar char="•"/>
              <a:defRPr/>
            </a:pPr>
            <a:endParaRPr lang="en-US" sz="800" dirty="0">
              <a:latin typeface="+mn-lt"/>
            </a:endParaRPr>
          </a:p>
        </p:txBody>
      </p:sp>
      <p:sp>
        <p:nvSpPr>
          <p:cNvPr id="12" name="Rectangle 11"/>
          <p:cNvSpPr/>
          <p:nvPr/>
        </p:nvSpPr>
        <p:spPr>
          <a:xfrm>
            <a:off x="142341" y="3446490"/>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solidFill>
                  <a:srgbClr val="FF0000"/>
                </a:solidFill>
              </a:rPr>
              <a:t>SampleId</a:t>
            </a:r>
            <a:r>
              <a:rPr lang="en-US" sz="800" dirty="0"/>
              <a:t>	;	</a:t>
            </a:r>
          </a:p>
          <a:p>
            <a:r>
              <a:rPr lang="en-US" sz="800" dirty="0"/>
              <a:t>    Numerical	</a:t>
            </a:r>
            <a:r>
              <a:rPr lang="en-US" sz="800" dirty="0" err="1"/>
              <a:t>Pos</a:t>
            </a:r>
            <a:r>
              <a:rPr lang="en-US" sz="800" dirty="0"/>
              <a:t>;	</a:t>
            </a:r>
          </a:p>
          <a:p>
            <a:r>
              <a:rPr lang="en-US" sz="800" dirty="0"/>
              <a:t>    Categorical	Char;	</a:t>
            </a:r>
          </a:p>
          <a:p>
            <a:r>
              <a:rPr lang="en-US" sz="800" dirty="0"/>
              <a:t>};</a:t>
            </a:r>
          </a:p>
        </p:txBody>
      </p:sp>
      <p:sp>
        <p:nvSpPr>
          <p:cNvPr id="13" name="Espace réservé du contenu 2"/>
          <p:cNvSpPr txBox="1">
            <a:spLocks/>
          </p:cNvSpPr>
          <p:nvPr/>
        </p:nvSpPr>
        <p:spPr>
          <a:xfrm>
            <a:off x="-280991" y="2976038"/>
            <a:ext cx="25077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input dictionary to enrich</a:t>
            </a:r>
          </a:p>
        </p:txBody>
      </p:sp>
      <p:cxnSp>
        <p:nvCxnSpPr>
          <p:cNvPr id="15" name="Connecteur droit avec flèche 14"/>
          <p:cNvCxnSpPr/>
          <p:nvPr/>
        </p:nvCxnSpPr>
        <p:spPr>
          <a:xfrm>
            <a:off x="1693333" y="3598333"/>
            <a:ext cx="2167468" cy="4402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a:off x="1837267" y="4064000"/>
            <a:ext cx="2023534" cy="169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V="1">
            <a:off x="1634067" y="4411135"/>
            <a:ext cx="2226734" cy="253998"/>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6330558" y="3077086"/>
            <a:ext cx="30194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deployment variables to build</a:t>
            </a:r>
          </a:p>
        </p:txBody>
      </p:sp>
      <p:cxnSp>
        <p:nvCxnSpPr>
          <p:cNvPr id="24" name="Connecteur droit avec flèche 23"/>
          <p:cNvCxnSpPr/>
          <p:nvPr/>
        </p:nvCxnSpPr>
        <p:spPr>
          <a:xfrm flipH="1">
            <a:off x="3928534" y="3765413"/>
            <a:ext cx="2889769" cy="8573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p:nvPr/>
        </p:nvCxnSpPr>
        <p:spPr>
          <a:xfrm flipH="1">
            <a:off x="3928527" y="4425816"/>
            <a:ext cx="2866917" cy="383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flipV="1">
            <a:off x="3920062" y="4995343"/>
            <a:ext cx="2875382" cy="3406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96259" y="2570876"/>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106</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6 : </a:t>
            </a:r>
            <a:r>
              <a:rPr lang="en-US" noProof="0" dirty="0">
                <a:solidFill>
                  <a:srgbClr val="FF0000"/>
                </a:solidFill>
              </a:rPr>
              <a:t>Specify result parameters</a:t>
            </a:r>
            <a:endParaRPr lang="en-US" sz="14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499882" y="2452744"/>
            <a:ext cx="325437" cy="77414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Connecteur droit avec flèche 8"/>
          <p:cNvCxnSpPr/>
          <p:nvPr/>
        </p:nvCxnSpPr>
        <p:spPr>
          <a:xfrm>
            <a:off x="1995055" y="4118579"/>
            <a:ext cx="1560955" cy="289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Espace réservé du contenu 2"/>
          <p:cNvSpPr txBox="1">
            <a:spLocks/>
          </p:cNvSpPr>
          <p:nvPr/>
        </p:nvSpPr>
        <p:spPr>
          <a:xfrm>
            <a:off x="-295982" y="3704175"/>
            <a:ext cx="2421467"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
        <p:nvSpPr>
          <p:cNvPr id="13" name="Espace réservé du contenu 2"/>
          <p:cNvSpPr txBox="1">
            <a:spLocks/>
          </p:cNvSpPr>
          <p:nvPr/>
        </p:nvSpPr>
        <p:spPr>
          <a:xfrm>
            <a:off x="-287166" y="4650060"/>
            <a:ext cx="2705414" cy="1047934"/>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400" dirty="0">
                <a:latin typeface="+mn-lt"/>
              </a:rPr>
              <a:t>Deployment dictionary file</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dirty="0">
                <a:latin typeface="+mn-lt"/>
              </a:rPr>
              <a:t>	(to deploy cluster information 	on new data)</a:t>
            </a:r>
          </a:p>
        </p:txBody>
      </p:sp>
      <p:cxnSp>
        <p:nvCxnSpPr>
          <p:cNvPr id="16" name="Connecteur droit avec flèche 15"/>
          <p:cNvCxnSpPr/>
          <p:nvPr/>
        </p:nvCxnSpPr>
        <p:spPr>
          <a:xfrm flipV="1">
            <a:off x="2214208" y="4851610"/>
            <a:ext cx="1352708" cy="2115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p:cNvPicPr>
            <a:picLocks noChangeAspect="1"/>
          </p:cNvPicPr>
          <p:nvPr/>
        </p:nvPicPr>
        <p:blipFill>
          <a:blip r:embed="rId2"/>
          <a:stretch>
            <a:fillRect/>
          </a:stretch>
        </p:blipFill>
        <p:spPr>
          <a:xfrm>
            <a:off x="338865" y="3111749"/>
            <a:ext cx="3081338" cy="2528888"/>
          </a:xfrm>
          <a:prstGeom prst="rect">
            <a:avLst/>
          </a:prstGeom>
        </p:spPr>
      </p:pic>
      <p:pic>
        <p:nvPicPr>
          <p:cNvPr id="23554" name="Picture 2"/>
          <p:cNvPicPr>
            <a:picLocks noChangeAspect="1" noChangeArrowheads="1"/>
          </p:cNvPicPr>
          <p:nvPr/>
        </p:nvPicPr>
        <p:blipFill>
          <a:blip r:embed="rId3"/>
          <a:srcRect/>
          <a:stretch>
            <a:fillRect/>
          </a:stretch>
        </p:blipFill>
        <p:spPr bwMode="auto">
          <a:xfrm>
            <a:off x="5039346" y="3777077"/>
            <a:ext cx="2862263" cy="2176463"/>
          </a:xfrm>
          <a:prstGeom prst="rect">
            <a:avLst/>
          </a:prstGeom>
          <a:noFill/>
          <a:ln w="9525">
            <a:noFill/>
            <a:miter lim="800000"/>
            <a:headEnd/>
            <a:tailEnd/>
          </a:ln>
        </p:spPr>
      </p:pic>
      <p:pic>
        <p:nvPicPr>
          <p:cNvPr id="18" name="Picture 2"/>
          <p:cNvPicPr>
            <a:picLocks noChangeAspect="1" noChangeArrowheads="1"/>
          </p:cNvPicPr>
          <p:nvPr/>
        </p:nvPicPr>
        <p:blipFill>
          <a:blip r:embed="rId4"/>
          <a:srcRect/>
          <a:stretch>
            <a:fillRect/>
          </a:stretch>
        </p:blipFill>
        <p:spPr bwMode="auto">
          <a:xfrm>
            <a:off x="5058790" y="6099515"/>
            <a:ext cx="280988" cy="266700"/>
          </a:xfrm>
          <a:prstGeom prst="rect">
            <a:avLst/>
          </a:prstGeom>
          <a:noFill/>
          <a:ln w="9525">
            <a:noFill/>
            <a:miter lim="800000"/>
            <a:headEnd/>
            <a:tailEnd/>
          </a:ln>
          <a:effec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7 : </a:t>
            </a:r>
            <a:r>
              <a:rPr lang="en-US" dirty="0">
                <a:solidFill>
                  <a:srgbClr val="FF0000"/>
                </a:solidFill>
              </a:rPr>
              <a:t>Build the deployment dictionary</a:t>
            </a:r>
          </a:p>
          <a:p>
            <a:pPr>
              <a:buFont typeface="Arial" pitchFamily="34" charset="0"/>
              <a:buChar char="•"/>
            </a:pPr>
            <a:endParaRPr lang="en-US" dirty="0"/>
          </a:p>
        </p:txBody>
      </p:sp>
      <p:sp>
        <p:nvSpPr>
          <p:cNvPr id="11" name="Flèche vers le bas 10"/>
          <p:cNvSpPr/>
          <p:nvPr/>
        </p:nvSpPr>
        <p:spPr>
          <a:xfrm rot="10800000">
            <a:off x="6720693" y="4522303"/>
            <a:ext cx="327025" cy="156595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2" y="6089216"/>
            <a:ext cx="2623457" cy="276999"/>
          </a:xfrm>
          <a:prstGeom prst="rect">
            <a:avLst/>
          </a:prstGeom>
          <a:noFill/>
        </p:spPr>
        <p:txBody>
          <a:bodyPr wrap="square" rtlCol="0">
            <a:spAutoFit/>
          </a:bodyPr>
          <a:lstStyle/>
          <a:p>
            <a:r>
              <a:rPr lang="en-US" sz="1200" dirty="0">
                <a:solidFill>
                  <a:srgbClr val="FF0000"/>
                </a:solidFill>
              </a:rPr>
              <a:t>1 – Build the deployment dictionary</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The deployment dictionary is ready for use with </a:t>
            </a:r>
            <a:r>
              <a:rPr lang="en-US" sz="1200" dirty="0" err="1">
                <a:solidFill>
                  <a:srgbClr val="FF0000"/>
                </a:solidFill>
              </a:rPr>
              <a:t>Khiops</a:t>
            </a:r>
            <a:r>
              <a:rPr lang="en-US" sz="1200" dirty="0">
                <a:solidFill>
                  <a:srgbClr val="FF0000"/>
                </a:solidFill>
              </a:rPr>
              <a:t> « </a:t>
            </a:r>
            <a:r>
              <a:rPr lang="en-US" sz="1200" i="1" dirty="0">
                <a:solidFill>
                  <a:srgbClr val="FF0000"/>
                </a:solidFill>
              </a:rPr>
              <a:t>Transfer database</a:t>
            </a:r>
            <a:r>
              <a:rPr lang="en-US" sz="1200" dirty="0">
                <a:solidFill>
                  <a:srgbClr val="FF0000"/>
                </a:solidFill>
              </a:rPr>
              <a:t> » functionality</a:t>
            </a:r>
            <a:endParaRPr lang="en-US" sz="1200" dirty="0">
              <a:solidFill>
                <a:schemeClr val="bg2">
                  <a:lumMod val="50000"/>
                </a:schemeClr>
              </a:solidFill>
            </a:endParaRP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5"/>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6" cstate="print"/>
          <a:stretch>
            <a:fillRect/>
          </a:stretch>
        </p:blipFill>
        <p:spPr bwMode="auto">
          <a:xfrm>
            <a:off x="142341" y="871991"/>
            <a:ext cx="464762" cy="23619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108</a:t>
            </a:fld>
            <a:endParaRPr lang="en-US" dirty="0"/>
          </a:p>
        </p:txBody>
      </p:sp>
      <p:sp>
        <p:nvSpPr>
          <p:cNvPr id="15" name="Espace réservé du contenu 2"/>
          <p:cNvSpPr txBox="1">
            <a:spLocks/>
          </p:cNvSpPr>
          <p:nvPr/>
        </p:nvSpPr>
        <p:spPr>
          <a:xfrm>
            <a:off x="905072" y="2048933"/>
            <a:ext cx="7672398"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FF0000"/>
                </a:solidFill>
                <a:latin typeface="Tw Cen MT"/>
              </a:rPr>
              <a:t>Deploy the model on the multi-table </a:t>
            </a:r>
            <a:r>
              <a:rPr lang="en-US" sz="1200" dirty="0" err="1">
                <a:solidFill>
                  <a:srgbClr val="FF0000"/>
                </a:solidFill>
                <a:latin typeface="Tw Cen MT"/>
              </a:rPr>
              <a:t>SpliceJunction</a:t>
            </a:r>
            <a:r>
              <a:rPr lang="en-US" sz="1200" dirty="0">
                <a:solidFill>
                  <a:srgbClr val="FF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4032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295977" y="2824602"/>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109</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deployment dictionary file with </a:t>
            </a:r>
            <a:r>
              <a:rPr lang="en-US" noProof="0" dirty="0" err="1">
                <a:solidFill>
                  <a:srgbClr val="FF0000"/>
                </a:solidFill>
              </a:rPr>
              <a:t>Khiops</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(ex: Samples\</a:t>
            </a:r>
            <a:r>
              <a:rPr lang="en-US" sz="1700" noProof="0" dirty="0" err="1">
                <a:solidFill>
                  <a:schemeClr val="bg2">
                    <a:lumMod val="50000"/>
                  </a:schemeClr>
                </a:solidFill>
              </a:rPr>
              <a:t>SpliceJunction</a:t>
            </a:r>
            <a:r>
              <a:rPr lang="en-US" sz="1700" noProof="0" dirty="0">
                <a:solidFill>
                  <a:schemeClr val="bg2">
                    <a:lumMod val="50000"/>
                  </a:schemeClr>
                </a:solidFill>
              </a:rPr>
              <a:t>\</a:t>
            </a:r>
            <a:r>
              <a:rPr lang="en-US" sz="1700" noProof="0" dirty="0" err="1">
                <a:solidFill>
                  <a:schemeClr val="bg2">
                    <a:lumMod val="50000"/>
                  </a:schemeClr>
                </a:solidFill>
              </a:rPr>
              <a:t>TriclusteringResults</a:t>
            </a:r>
            <a:r>
              <a:rPr lang="en-US" sz="1700" noProof="0" dirty="0">
                <a:solidFill>
                  <a:schemeClr val="bg2">
                    <a:lumMod val="50000"/>
                  </a:schemeClr>
                </a:solidFill>
              </a:rPr>
              <a:t>\Deployment\</a:t>
            </a:r>
            <a:r>
              <a:rPr lang="en-US" sz="1700" noProof="0" dirty="0" err="1">
                <a:solidFill>
                  <a:schemeClr val="bg2">
                    <a:lumMod val="50000"/>
                  </a:schemeClr>
                </a:solidFill>
              </a:rPr>
              <a:t>Coclustering.kdic</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4461207" y="273791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flipV="1">
            <a:off x="2421467" y="4233330"/>
            <a:ext cx="2002884" cy="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973666" y="3793068"/>
            <a:ext cx="2455333" cy="1168400"/>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Secondary entity</a:t>
            </a:r>
            <a:endParaRPr kumimoji="0" lang="en-US" sz="16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20" name="Connecteur droit avec flèche 19"/>
          <p:cNvCxnSpPr/>
          <p:nvPr/>
        </p:nvCxnSpPr>
        <p:spPr>
          <a:xfrm flipV="1">
            <a:off x="2946400" y="4360335"/>
            <a:ext cx="1486418" cy="1269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3127864" y="3539029"/>
            <a:ext cx="1948951" cy="931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Espace réservé du contenu 2"/>
          <p:cNvSpPr txBox="1">
            <a:spLocks/>
          </p:cNvSpPr>
          <p:nvPr/>
        </p:nvSpPr>
        <p:spPr>
          <a:xfrm>
            <a:off x="782522" y="3199064"/>
            <a:ext cx="27093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Deploy</a:t>
            </a:r>
            <a:r>
              <a:rPr lang="en-US" sz="1600" dirty="0">
                <a:latin typeface="+mn-lt"/>
              </a:rPr>
              <a:t>m</a:t>
            </a:r>
            <a:r>
              <a:rPr kumimoji="0" lang="en-US" sz="1600" b="0" i="0" u="none" strike="noStrike" kern="1200" cap="none" spc="0" normalizeH="0" baseline="0" noProof="0" dirty="0" err="1">
                <a:ln>
                  <a:noFill/>
                </a:ln>
                <a:solidFill>
                  <a:schemeClr val="tx1"/>
                </a:solidFill>
                <a:effectLst/>
                <a:uLnTx/>
                <a:uFillTx/>
                <a:latin typeface="+mn-lt"/>
              </a:rPr>
              <a:t>ent</a:t>
            </a:r>
            <a:r>
              <a:rPr kumimoji="0" lang="en-US" sz="1600" b="0" i="0" u="none" strike="noStrike" kern="1200" cap="none" spc="0" normalizeH="0" baseline="0" noProof="0" dirty="0">
                <a:ln>
                  <a:noFill/>
                </a:ln>
                <a:solidFill>
                  <a:schemeClr val="tx1"/>
                </a:solidFill>
                <a:effectLst/>
                <a:uLnTx/>
                <a:uFillTx/>
                <a:latin typeface="+mn-lt"/>
              </a:rPr>
              <a:t> dictionary</a:t>
            </a:r>
          </a:p>
          <a:p>
            <a:pPr marL="640080" marR="0" lvl="1" indent="-274320" algn="l" defTabSz="914400" rtl="0" eaLnBrk="1" fontAlgn="auto" latinLnBrk="0" hangingPunct="1">
              <a:lnSpc>
                <a:spcPct val="80000"/>
              </a:lnSpc>
              <a:spcBef>
                <a:spcPts val="550"/>
              </a:spcBef>
              <a:spcAft>
                <a:spcPts val="0"/>
              </a:spcAft>
              <a:buClr>
                <a:schemeClr val="accent1"/>
              </a:buClr>
              <a:buSzPct val="70000"/>
              <a:buFont typeface="Arial" pitchFamily="34" charset="0"/>
              <a:buChar char="•"/>
              <a:tabLst/>
              <a:defRPr/>
            </a:pPr>
            <a:endParaRPr kumimoji="0" lang="en-US" sz="1600" b="0" i="1" u="none" strike="noStrike" kern="1200" cap="none" spc="0" normalizeH="0" baseline="0" noProof="0" dirty="0">
              <a:ln>
                <a:noFill/>
              </a:ln>
              <a:solidFill>
                <a:schemeClr val="tx1"/>
              </a:solidFill>
              <a:effectLst/>
              <a:uLnTx/>
              <a:uFillTx/>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6" y="2779436"/>
            <a:ext cx="4703668" cy="3707815"/>
          </a:xfrm>
          <a:prstGeom prst="rect">
            <a:avLst/>
          </a:prstGeom>
        </p:spPr>
      </p:pic>
      <p:sp>
        <p:nvSpPr>
          <p:cNvPr id="11" name="Rectangle 10"/>
          <p:cNvSpPr/>
          <p:nvPr/>
        </p:nvSpPr>
        <p:spPr>
          <a:xfrm>
            <a:off x="1006679" y="3956523"/>
            <a:ext cx="1052742"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p:cNvSpPr txBox="1"/>
          <p:nvPr/>
        </p:nvSpPr>
        <p:spPr>
          <a:xfrm>
            <a:off x="2105638" y="3822299"/>
            <a:ext cx="1300356" cy="369332"/>
          </a:xfrm>
          <a:prstGeom prst="rect">
            <a:avLst/>
          </a:prstGeom>
          <a:noFill/>
        </p:spPr>
        <p:txBody>
          <a:bodyPr wrap="none" rtlCol="0">
            <a:spAutoFit/>
          </a:bodyPr>
          <a:lstStyle/>
          <a:p>
            <a:r>
              <a:rPr lang="en-US" dirty="0">
                <a:solidFill>
                  <a:srgbClr val="FF0000"/>
                </a:solidFill>
              </a:rPr>
              <a:t>Fill a prefix</a:t>
            </a:r>
          </a:p>
        </p:txBody>
      </p:sp>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765070" y="3525097"/>
            <a:ext cx="4297737" cy="2317045"/>
          </a:xfrm>
          <a:prstGeom prst="rect">
            <a:avLst/>
          </a:prstGeom>
          <a:noFill/>
        </p:spPr>
        <p:txBody>
          <a:bodyPr wrap="square">
            <a:spAutoFit/>
          </a:bodyPr>
          <a:lstStyle/>
          <a:p>
            <a:pPr fontAlgn="auto">
              <a:spcBef>
                <a:spcPts val="0"/>
              </a:spcBef>
              <a:spcAft>
                <a:spcPts val="0"/>
              </a:spcAft>
              <a:buFont typeface="Arial" pitchFamily="34" charset="0"/>
              <a:buChar char="•"/>
              <a:defRPr/>
            </a:pPr>
            <a:endParaRPr lang="en-US" sz="1200" dirty="0">
              <a:solidFill>
                <a:srgbClr val="FF0000"/>
              </a:solidFill>
              <a:latin typeface="+mn-lt"/>
            </a:endParaRPr>
          </a:p>
          <a:p>
            <a:pPr marL="285750" indent="-285750" fontAlgn="auto">
              <a:lnSpc>
                <a:spcPts val="1600"/>
              </a:lnSpc>
              <a:spcBef>
                <a:spcPts val="0"/>
              </a:spcBef>
              <a:spcAft>
                <a:spcPts val="0"/>
              </a:spcAft>
              <a:buFont typeface="Arial" pitchFamily="34" charset="0"/>
              <a:buChar char="•"/>
              <a:defRPr/>
            </a:pPr>
            <a:r>
              <a:rPr lang="en-US" sz="1200" dirty="0">
                <a:latin typeface="+mn-lt"/>
              </a:rPr>
              <a:t>Directory where all results files are written</a:t>
            </a:r>
          </a:p>
          <a:p>
            <a:pPr marL="285750" indent="-285750" fontAlgn="auto">
              <a:lnSpc>
                <a:spcPts val="1600"/>
              </a:lnSpc>
              <a:spcBef>
                <a:spcPts val="0"/>
              </a:spcBef>
              <a:spcAft>
                <a:spcPts val="0"/>
              </a:spcAft>
              <a:buFont typeface="Arial" pitchFamily="34" charset="0"/>
              <a:buChar char="•"/>
              <a:defRPr/>
            </a:pPr>
            <a:r>
              <a:rPr lang="en-US" sz="1200" dirty="0">
                <a:latin typeface="+mn-lt"/>
              </a:rPr>
              <a:t>Prefix </a:t>
            </a:r>
            <a:r>
              <a:rPr lang="en-US" sz="1200" dirty="0">
                <a:solidFill>
                  <a:schemeClr val="accent2"/>
                </a:solidFill>
                <a:latin typeface="+mn-lt"/>
              </a:rPr>
              <a:t>(ex: in case of  several experiments)</a:t>
            </a:r>
          </a:p>
          <a:p>
            <a:pPr marL="285750" indent="-285750" fontAlgn="auto">
              <a:lnSpc>
                <a:spcPts val="1600"/>
              </a:lnSpc>
              <a:spcBef>
                <a:spcPts val="0"/>
              </a:spcBef>
              <a:spcAft>
                <a:spcPts val="0"/>
              </a:spcAft>
              <a:buFont typeface="Arial" pitchFamily="34" charset="0"/>
              <a:buChar char="•"/>
              <a:defRPr/>
            </a:pPr>
            <a:r>
              <a:rPr lang="en-US" sz="1200" dirty="0">
                <a:latin typeface="+mn-lt"/>
              </a:rPr>
              <a:t>Brief description to summarize the current analysis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univariate preparation models</a:t>
            </a:r>
          </a:p>
          <a:p>
            <a:pPr marL="285750" lvl="0" indent="-285750" fontAlgn="auto">
              <a:lnSpc>
                <a:spcPts val="1600"/>
              </a:lnSpc>
              <a:spcBef>
                <a:spcPts val="0"/>
              </a:spcBef>
              <a:spcAft>
                <a:spcPts val="0"/>
              </a:spcAft>
              <a:buFont typeface="Arial" pitchFamily="34" charset="0"/>
              <a:buChar char="•"/>
              <a:defRPr/>
            </a:pPr>
            <a:r>
              <a:rPr lang="en-US" sz="1200" dirty="0">
                <a:solidFill>
                  <a:prstClr val="black"/>
                </a:solidFill>
                <a:latin typeface="+mn-lt"/>
              </a:rPr>
              <a:t>Description of trained bivariate preparation models</a:t>
            </a:r>
          </a:p>
          <a:p>
            <a:pPr marL="285750" indent="-285750" fontAlgn="auto">
              <a:lnSpc>
                <a:spcPts val="1600"/>
              </a:lnSpc>
              <a:spcBef>
                <a:spcPts val="0"/>
              </a:spcBef>
              <a:spcAft>
                <a:spcPts val="0"/>
              </a:spcAft>
              <a:buFont typeface="Arial" pitchFamily="34" charset="0"/>
              <a:buChar char="•"/>
              <a:defRPr/>
            </a:pPr>
            <a:r>
              <a:rPr lang="en-US" sz="1200" dirty="0">
                <a:latin typeface="+mn-lt"/>
              </a:rPr>
              <a:t>Technical description for deployment purposes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models with selected variables</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train database</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test database</a:t>
            </a:r>
          </a:p>
          <a:p>
            <a:pPr marL="285750" indent="-285750" fontAlgn="auto">
              <a:lnSpc>
                <a:spcPts val="1600"/>
              </a:lnSpc>
              <a:spcBef>
                <a:spcPts val="0"/>
              </a:spcBef>
              <a:spcAft>
                <a:spcPts val="0"/>
              </a:spcAft>
              <a:buFont typeface="Arial" pitchFamily="34" charset="0"/>
              <a:buChar char="•"/>
              <a:defRPr/>
            </a:pPr>
            <a:r>
              <a:rPr lang="en-US" sz="1200" dirty="0" err="1">
                <a:latin typeface="+mn-lt"/>
              </a:rPr>
              <a:t>Json</a:t>
            </a:r>
            <a:r>
              <a:rPr lang="en-US" sz="1200" dirty="0">
                <a:latin typeface="+mn-lt"/>
              </a:rPr>
              <a:t> report, to get the analysis results from external tools</a:t>
            </a:r>
          </a:p>
        </p:txBody>
      </p:sp>
      <p:pic>
        <p:nvPicPr>
          <p:cNvPr id="12"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2032610" y="2573464"/>
            <a:ext cx="327025" cy="54959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24923" y="3032876"/>
            <a:ext cx="5907405" cy="311372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110</a:t>
            </a:fld>
            <a:endParaRPr lang="en-US" dirty="0"/>
          </a:p>
        </p:txBody>
      </p:sp>
      <p:sp>
        <p:nvSpPr>
          <p:cNvPr id="16386" name="Espace réservé du contenu 2"/>
          <p:cNvSpPr>
            <a:spLocks noGrp="1"/>
          </p:cNvSpPr>
          <p:nvPr>
            <p:ph sz="quarter" idx="1"/>
          </p:nvPr>
        </p:nvSpPr>
        <p:spPr>
          <a:xfrm>
            <a:off x="457200" y="1774826"/>
            <a:ext cx="8542867" cy="917574"/>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I</a:t>
            </a:r>
            <a:r>
              <a:rPr lang="en-US" sz="2800" noProof="0" dirty="0">
                <a:solidFill>
                  <a:srgbClr val="FF0000"/>
                </a:solidFill>
              </a:rPr>
              <a:t>f necessary, select deployment variables</a:t>
            </a:r>
            <a:endParaRPr lang="en-US" noProof="0" dirty="0">
              <a:solidFill>
                <a:srgbClr val="FF0000"/>
              </a:solidFill>
            </a:endParaRP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(use « </a:t>
            </a:r>
            <a:r>
              <a:rPr lang="en-US" sz="1700" i="1" noProof="0" dirty="0">
                <a:solidFill>
                  <a:schemeClr val="bg2">
                    <a:lumMod val="50000"/>
                  </a:schemeClr>
                </a:solidFill>
              </a:rPr>
              <a:t>Inspect current dictionary</a:t>
            </a:r>
            <a:r>
              <a:rPr lang="en-US" sz="1700" noProof="0" dirty="0">
                <a:solidFill>
                  <a:schemeClr val="bg2">
                    <a:lumMod val="50000"/>
                  </a:schemeClr>
                </a:solidFill>
              </a:rPr>
              <a:t> » by right-click on dictionary </a:t>
            </a:r>
            <a:r>
              <a:rPr lang="en-US" sz="1700" noProof="0" dirty="0" err="1">
                <a:solidFill>
                  <a:schemeClr val="bg2">
                    <a:lumMod val="50000"/>
                  </a:schemeClr>
                </a:solidFill>
              </a:rPr>
              <a:t>SpliceJunction</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a:endCxn id="23" idx="1"/>
          </p:cNvCxnSpPr>
          <p:nvPr/>
        </p:nvCxnSpPr>
        <p:spPr>
          <a:xfrm>
            <a:off x="1454374" y="4454494"/>
            <a:ext cx="148164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44235" y="4170871"/>
            <a:ext cx="2514612" cy="1930413"/>
          </a:xfrm>
          <a:prstGeom prst="rect">
            <a:avLst/>
          </a:prstGeom>
        </p:spPr>
        <p:txBody>
          <a:bodyPr vert="horz">
            <a:normAutofit fontScale="77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tx1"/>
                </a:solidFill>
                <a:effectLst/>
                <a:uLnTx/>
                <a:uFillTx/>
                <a:latin typeface="+mn-lt"/>
              </a:rPr>
              <a:t>Initial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000" dirty="0">
                <a:latin typeface="+mn-lt"/>
              </a:rPr>
              <a:t>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accent4"/>
                </a:solidFill>
                <a:effectLst/>
                <a:uLnTx/>
                <a:uFillTx/>
                <a:latin typeface="+mn-lt"/>
              </a:rPr>
              <a:t>Model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solidFill>
                  <a:schemeClr val="accent4"/>
                </a:solidFill>
                <a:latin typeface="+mn-lt"/>
              </a:rPr>
              <a:t>	</a:t>
            </a:r>
            <a:r>
              <a:rPr lang="en-US" sz="1000" dirty="0">
                <a:solidFill>
                  <a:schemeClr val="accent4"/>
                </a:solidFill>
                <a:latin typeface="+mn-lt"/>
              </a:rPr>
              <a:t>(technical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noProof="0" dirty="0">
                <a:latin typeface="+mn-lt"/>
              </a:rPr>
              <a:t>Deployment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dirty="0">
                <a:ln>
                  <a:noFill/>
                </a:ln>
                <a:solidFill>
                  <a:schemeClr val="tx1"/>
                </a:solidFill>
                <a:effectLst/>
                <a:uLnTx/>
                <a:uFillTx/>
                <a:latin typeface="+mn-lt"/>
              </a:rPr>
              <a:t>	</a:t>
            </a:r>
            <a:r>
              <a:rPr kumimoji="0" lang="en-US" sz="1000" b="0" u="none" strike="noStrike" kern="1200" cap="none" spc="0" normalizeH="0" baseline="0" dirty="0">
                <a:ln>
                  <a:noFill/>
                </a:ln>
                <a:solidFill>
                  <a:schemeClr val="tx1"/>
                </a:solidFill>
                <a:effectLst/>
                <a:uLnTx/>
                <a:uFillTx/>
                <a:latin typeface="+mn-lt"/>
              </a:rPr>
              <a:t>Cluster</a:t>
            </a:r>
            <a:r>
              <a:rPr kumimoji="0" lang="en-US" sz="1000" b="0" u="none" strike="noStrike" kern="1200" cap="none" spc="0" normalizeH="0" dirty="0">
                <a:ln>
                  <a:noFill/>
                </a:ln>
                <a:solidFill>
                  <a:schemeClr val="tx1"/>
                </a:solidFill>
                <a:effectLst/>
                <a:uLnTx/>
                <a:uFillTx/>
                <a:latin typeface="+mn-lt"/>
              </a:rPr>
              <a:t> index (unused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baseline="0" noProof="0" dirty="0">
                <a:latin typeface="+mn-lt"/>
              </a:rPr>
              <a:t>	Cluster</a:t>
            </a:r>
            <a:r>
              <a:rPr lang="en-US" sz="1000" noProof="0" dirty="0">
                <a:latin typeface="+mn-lt"/>
              </a:rPr>
              <a:t> label (used by default)</a:t>
            </a:r>
            <a:endParaRPr kumimoji="0" lang="en-US" sz="1000" b="0" u="none" strike="noStrike" kern="1200" cap="none" spc="0" normalizeH="0" baseline="0" noProof="0" dirty="0">
              <a:ln>
                <a:noFill/>
              </a:ln>
              <a:solidFill>
                <a:schemeClr val="tx1"/>
              </a:solidFill>
              <a:effectLst/>
              <a:uLnTx/>
              <a:uFillTx/>
              <a:latin typeface="+mn-lt"/>
            </a:endParaRPr>
          </a:p>
        </p:txBody>
      </p:sp>
      <p:cxnSp>
        <p:nvCxnSpPr>
          <p:cNvPr id="20" name="Connecteur droit avec flèche 19"/>
          <p:cNvCxnSpPr>
            <a:endCxn id="16" idx="1"/>
          </p:cNvCxnSpPr>
          <p:nvPr/>
        </p:nvCxnSpPr>
        <p:spPr>
          <a:xfrm>
            <a:off x="1555974" y="5026014"/>
            <a:ext cx="1380050" cy="3652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a:endCxn id="25" idx="1"/>
          </p:cNvCxnSpPr>
          <p:nvPr/>
        </p:nvCxnSpPr>
        <p:spPr>
          <a:xfrm>
            <a:off x="1911574" y="5602812"/>
            <a:ext cx="101597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Accolade ouvrante 15"/>
          <p:cNvSpPr/>
          <p:nvPr/>
        </p:nvSpPr>
        <p:spPr>
          <a:xfrm>
            <a:off x="2936024" y="4670414"/>
            <a:ext cx="192721" cy="7842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ccolade ouvrante 22"/>
          <p:cNvSpPr/>
          <p:nvPr/>
        </p:nvSpPr>
        <p:spPr>
          <a:xfrm>
            <a:off x="2936019" y="4255542"/>
            <a:ext cx="186261" cy="397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Accolade ouvrante 24"/>
          <p:cNvSpPr/>
          <p:nvPr/>
        </p:nvSpPr>
        <p:spPr>
          <a:xfrm>
            <a:off x="2927546" y="5454662"/>
            <a:ext cx="198557" cy="29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3779612" y="2448083"/>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111</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Open the « </a:t>
            </a:r>
            <a:r>
              <a:rPr lang="en-US" i="1" dirty="0">
                <a:solidFill>
                  <a:srgbClr val="FF0000"/>
                </a:solidFill>
              </a:rPr>
              <a:t>Deploy model </a:t>
            </a:r>
            <a:r>
              <a:rPr lang="en-US" dirty="0">
                <a:solidFill>
                  <a:srgbClr val="FF0000"/>
                </a:solidFill>
              </a:rPr>
              <a:t>» dialog box</a:t>
            </a:r>
            <a:r>
              <a:rPr lang="en-US" sz="2000" dirty="0">
                <a:solidFill>
                  <a:schemeClr val="bg2">
                    <a:lumMod val="50000"/>
                  </a:schemeClr>
                </a:solidFill>
              </a:rPr>
              <a:t>  	</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3454400" y="6099689"/>
            <a:ext cx="2658533" cy="355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676445" y="6307980"/>
            <a:ext cx="1879600" cy="528314"/>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endParaRPr lang="en-US" sz="1600" dirty="0">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62363" y="2483807"/>
            <a:ext cx="4349115" cy="400050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112</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4 : </a:t>
            </a:r>
            <a:r>
              <a:rPr lang="en-US" dirty="0">
                <a:solidFill>
                  <a:srgbClr val="FF0000"/>
                </a:solidFill>
              </a:rPr>
              <a:t>Specify the file transfer parameters</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1" name="Espace réservé du numéro de diapositive 15"/>
          <p:cNvSpPr txBox="1">
            <a:spLocks/>
          </p:cNvSpPr>
          <p:nvPr/>
        </p:nvSpPr>
        <p:spPr>
          <a:xfrm>
            <a:off x="0" y="1320882"/>
            <a:ext cx="533400" cy="195815"/>
          </a:xfrm>
          <a:prstGeom prst="rect">
            <a:avLst/>
          </a:prstGeom>
        </p:spPr>
        <p:txBody>
          <a:bodyPr vert="horz" anchor="ctr" anchorCtr="0">
            <a:normAutofit fontScale="55000" lnSpcReduction="20000"/>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dirty="0">
              <a:ln>
                <a:noFill/>
              </a:ln>
              <a:solidFill>
                <a:srgbClr val="FFFFFF"/>
              </a:solidFill>
              <a:effectLst/>
              <a:uLnTx/>
              <a:uFillTx/>
              <a:latin typeface="Arial" charset="0"/>
              <a:ea typeface="+mn-ea"/>
              <a:cs typeface="+mn-cs"/>
            </a:endParaRPr>
          </a:p>
        </p:txBody>
      </p:sp>
      <p:sp>
        <p:nvSpPr>
          <p:cNvPr id="12" name="ZoneTexte 11"/>
          <p:cNvSpPr txBox="1"/>
          <p:nvPr/>
        </p:nvSpPr>
        <p:spPr>
          <a:xfrm>
            <a:off x="5225308" y="3979381"/>
            <a:ext cx="3707026" cy="2646878"/>
          </a:xfrm>
          <a:prstGeom prst="rect">
            <a:avLst/>
          </a:prstGeom>
          <a:noFill/>
        </p:spPr>
        <p:txBody>
          <a:bodyPr wrap="square">
            <a:spAutoFit/>
          </a:bodyPr>
          <a:lstStyle/>
          <a:p>
            <a:pPr marL="285750" lvl="1" indent="-285750" fontAlgn="auto">
              <a:spcBef>
                <a:spcPts val="0"/>
              </a:spcBef>
              <a:spcAft>
                <a:spcPts val="0"/>
              </a:spcAft>
              <a:buFontTx/>
              <a:buChar char="•"/>
              <a:defRPr/>
            </a:pPr>
            <a:r>
              <a:rPr lang="en-US" sz="1200" dirty="0">
                <a:solidFill>
                  <a:srgbClr val="FF0000"/>
                </a:solidFill>
                <a:latin typeface="Tw Cen MT"/>
              </a:rPr>
              <a:t>1 </a:t>
            </a:r>
            <a:r>
              <a:rPr lang="en-US" sz="1200" dirty="0"/>
              <a:t>Specify the deployment dictionary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p>
          <a:p>
            <a:pPr marL="285750" lvl="1" indent="-285750" fontAlgn="auto">
              <a:spcBef>
                <a:spcPts val="0"/>
              </a:spcBef>
              <a:spcAft>
                <a:spcPts val="0"/>
              </a:spcAft>
              <a:buFontTx/>
              <a:buChar char="•"/>
              <a:defRPr/>
            </a:pPr>
            <a:r>
              <a:rPr lang="en-US" sz="1200" dirty="0">
                <a:solidFill>
                  <a:srgbClr val="FF0000"/>
                </a:solidFill>
                <a:latin typeface="Tw Cen MT"/>
              </a:rPr>
              <a:t>2 </a:t>
            </a:r>
            <a:r>
              <a:rPr lang="en-US" sz="1200" dirty="0"/>
              <a:t>Specify the input data table files</a:t>
            </a:r>
          </a:p>
          <a:p>
            <a:pPr marL="742950" lvl="2" indent="-285750" fontAlgn="auto">
              <a:spcBef>
                <a:spcPts val="0"/>
              </a:spcBef>
              <a:spcAft>
                <a:spcPts val="0"/>
              </a:spcAft>
              <a:buFontTx/>
              <a:buChar char="•"/>
              <a:defRPr/>
            </a:pPr>
            <a:r>
              <a:rPr lang="en-US" sz="1000" dirty="0"/>
              <a:t>splice junction samples with their DNA sequence</a:t>
            </a:r>
          </a:p>
          <a:p>
            <a:pPr marL="742950" lvl="2" indent="-285750" fontAlgn="auto">
              <a:spcBef>
                <a:spcPts val="0"/>
              </a:spcBef>
              <a:spcAft>
                <a:spcPts val="0"/>
              </a:spcAft>
              <a:buFontTx/>
              <a:buChar char="•"/>
              <a:defRPr/>
            </a:pPr>
            <a:r>
              <a:rPr lang="en-US" sz="1000" dirty="0">
                <a:solidFill>
                  <a:schemeClr val="accent4"/>
                </a:solidFill>
              </a:rPr>
              <a:t>all files are mandatory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3 </a:t>
            </a:r>
            <a:r>
              <a:rPr lang="en-US" sz="1200" dirty="0"/>
              <a:t>Specify the output data table files</a:t>
            </a:r>
          </a:p>
          <a:p>
            <a:pPr marL="742950" lvl="2" indent="-285750" fontAlgn="auto">
              <a:spcBef>
                <a:spcPts val="0"/>
              </a:spcBef>
              <a:spcAft>
                <a:spcPts val="0"/>
              </a:spcAft>
              <a:buFontTx/>
              <a:buChar char="•"/>
              <a:defRPr/>
            </a:pPr>
            <a:r>
              <a:rPr lang="en-US" sz="1000" dirty="0">
                <a:solidFill>
                  <a:schemeClr val="accent4"/>
                </a:solidFill>
              </a:rPr>
              <a:t>secondary files are optional</a:t>
            </a:r>
          </a:p>
          <a:p>
            <a:pPr marL="742950" lvl="2" indent="-285750" fontAlgn="auto">
              <a:spcBef>
                <a:spcPts val="0"/>
              </a:spcBef>
              <a:spcAft>
                <a:spcPts val="0"/>
              </a:spcAft>
              <a:buFontTx/>
              <a:buChar char="•"/>
              <a:defRPr/>
            </a:pPr>
            <a:endParaRPr lang="en-US" sz="1200" dirty="0">
              <a:solidFill>
                <a:srgbClr val="FF0000"/>
              </a:solidFill>
              <a:latin typeface="Tw Cen MT"/>
            </a:endParaRPr>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4 </a:t>
            </a:r>
            <a:r>
              <a:rPr lang="en-US" sz="1200" dirty="0"/>
              <a:t>Deploy</a:t>
            </a:r>
          </a:p>
          <a:p>
            <a:pPr marL="742950" lvl="2" indent="-285750" fontAlgn="auto">
              <a:spcBef>
                <a:spcPts val="0"/>
              </a:spcBef>
              <a:spcAft>
                <a:spcPts val="0"/>
              </a:spcAft>
              <a:buFontTx/>
              <a:buChar char="•"/>
              <a:defRPr/>
            </a:pPr>
            <a:r>
              <a:rPr lang="en-US" sz="800" dirty="0"/>
              <a:t>The output files are enriched with new fields derived from the </a:t>
            </a:r>
            <a:r>
              <a:rPr lang="en-US" sz="800" dirty="0" err="1"/>
              <a:t>triclustering</a:t>
            </a:r>
            <a:r>
              <a:rPr lang="en-US" sz="800" dirty="0"/>
              <a:t> analysis</a:t>
            </a:r>
          </a:p>
        </p:txBody>
      </p:sp>
      <p:cxnSp>
        <p:nvCxnSpPr>
          <p:cNvPr id="16" name="Connecteur droit avec flèche 15"/>
          <p:cNvCxnSpPr/>
          <p:nvPr/>
        </p:nvCxnSpPr>
        <p:spPr>
          <a:xfrm flipH="1">
            <a:off x="1879672" y="6233500"/>
            <a:ext cx="3456121" cy="1516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4226265" y="3306082"/>
            <a:ext cx="1109528" cy="1325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a:off x="4230682" y="5524519"/>
            <a:ext cx="1105111" cy="2151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4226265" y="3423145"/>
            <a:ext cx="1109528" cy="12081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4230681" y="5395310"/>
            <a:ext cx="1105112" cy="1292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H="1" flipV="1">
            <a:off x="4330761" y="2768601"/>
            <a:ext cx="1005032" cy="13866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a:solidFill>
                  <a:schemeClr val="accent1">
                    <a:satMod val="150000"/>
                  </a:schemeClr>
                </a:solidFill>
              </a:rPr>
              <a:t>End of tutorial: summary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113</a:t>
            </a:fld>
            <a:endParaRPr lang="fr-FR"/>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3"/>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445190" y="5759667"/>
            <a:ext cx="726190" cy="369048"/>
          </a:xfrm>
          <a:prstGeom prst="rect">
            <a:avLst/>
          </a:prstGeom>
          <a:noFill/>
          <a:ln w="9525">
            <a:noFill/>
            <a:miter lim="800000"/>
            <a:headEnd/>
            <a:tailEnd/>
          </a:ln>
          <a:effectLst/>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04" y="2781510"/>
            <a:ext cx="997652" cy="75536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6022" y="4599310"/>
            <a:ext cx="698794" cy="6987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stretch>
            <a:fillRect/>
          </a:stretch>
        </p:blipFill>
        <p:spPr>
          <a:xfrm>
            <a:off x="284011" y="2369749"/>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720693" y="5291667"/>
            <a:ext cx="327025" cy="77240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812814" y="6244890"/>
            <a:ext cx="1763486" cy="276999"/>
          </a:xfrm>
          <a:prstGeom prst="rect">
            <a:avLst/>
          </a:prstGeom>
          <a:noFill/>
        </p:spPr>
        <p:txBody>
          <a:bodyPr wrap="square" rtlCol="0">
            <a:spAutoFit/>
          </a:bodyPr>
          <a:lstStyle/>
          <a:p>
            <a:r>
              <a:rPr lang="en-US" sz="1200" dirty="0">
                <a:solidFill>
                  <a:srgbClr val="FF0000"/>
                </a:solidFill>
              </a:rPr>
              <a:t>1 – Train model</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khj</a:t>
            </a:r>
            <a:r>
              <a:rPr lang="en-US" sz="1200" dirty="0">
                <a:solidFill>
                  <a:schemeClr val="bg2">
                    <a:lumMod val="50000"/>
                  </a:schemeClr>
                </a:solidFill>
              </a:rPr>
              <a:t> file)</a:t>
            </a:r>
          </a:p>
        </p:txBody>
      </p:sp>
      <p:pic>
        <p:nvPicPr>
          <p:cNvPr id="16"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rot="10800000">
            <a:off x="1952629" y="6019552"/>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110" y="3014874"/>
            <a:ext cx="3153215" cy="227679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390" y="6049010"/>
            <a:ext cx="666843"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171"/>
            <a:ext cx="9144000" cy="4111181"/>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13</a:t>
            </a:fld>
            <a:endParaRPr lang="en-US" dirty="0"/>
          </a:p>
        </p:txBody>
      </p:sp>
      <p:sp>
        <p:nvSpPr>
          <p:cNvPr id="8" name="Flèche vers le bas 7"/>
          <p:cNvSpPr/>
          <p:nvPr/>
        </p:nvSpPr>
        <p:spPr>
          <a:xfrm>
            <a:off x="3816277" y="1987739"/>
            <a:ext cx="327025" cy="80227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lèche vers le bas 13"/>
          <p:cNvSpPr/>
          <p:nvPr/>
        </p:nvSpPr>
        <p:spPr>
          <a:xfrm>
            <a:off x="4933431" y="1987740"/>
            <a:ext cx="327025" cy="72838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ZoneTexte 15"/>
          <p:cNvSpPr txBox="1"/>
          <p:nvPr/>
        </p:nvSpPr>
        <p:spPr>
          <a:xfrm>
            <a:off x="2861262" y="1751511"/>
            <a:ext cx="1112330" cy="246221"/>
          </a:xfrm>
          <a:prstGeom prst="rect">
            <a:avLst/>
          </a:prstGeom>
          <a:solidFill>
            <a:schemeClr val="bg2">
              <a:alpha val="62000"/>
            </a:schemeClr>
          </a:solidFill>
        </p:spPr>
        <p:txBody>
          <a:bodyPr wrap="square" rtlCol="0">
            <a:spAutoFit/>
          </a:bodyPr>
          <a:lstStyle/>
          <a:p>
            <a:r>
              <a:rPr lang="en-US" sz="1000" dirty="0">
                <a:solidFill>
                  <a:srgbClr val="FF0000"/>
                </a:solidFill>
              </a:rPr>
              <a:t>1 - Preparation</a:t>
            </a:r>
          </a:p>
        </p:txBody>
      </p:sp>
      <p:sp>
        <p:nvSpPr>
          <p:cNvPr id="17" name="ZoneTexte 16"/>
          <p:cNvSpPr txBox="1"/>
          <p:nvPr/>
        </p:nvSpPr>
        <p:spPr>
          <a:xfrm>
            <a:off x="4572000" y="1786015"/>
            <a:ext cx="933947" cy="246221"/>
          </a:xfrm>
          <a:prstGeom prst="rect">
            <a:avLst/>
          </a:prstGeom>
          <a:solidFill>
            <a:schemeClr val="bg2">
              <a:alpha val="62000"/>
            </a:schemeClr>
          </a:solidFill>
        </p:spPr>
        <p:txBody>
          <a:bodyPr wrap="square" rtlCol="0">
            <a:spAutoFit/>
          </a:bodyPr>
          <a:lstStyle/>
          <a:p>
            <a:r>
              <a:rPr lang="en-US" sz="1000" dirty="0">
                <a:solidFill>
                  <a:srgbClr val="FF0000"/>
                </a:solidFill>
              </a:rPr>
              <a:t>2 - Modeling</a:t>
            </a:r>
          </a:p>
        </p:txBody>
      </p:sp>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20" name="Flèche vers le bas 19"/>
          <p:cNvSpPr/>
          <p:nvPr/>
        </p:nvSpPr>
        <p:spPr>
          <a:xfrm>
            <a:off x="5484163" y="2137675"/>
            <a:ext cx="327025" cy="57908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0"/>
          <p:cNvSpPr txBox="1"/>
          <p:nvPr/>
        </p:nvSpPr>
        <p:spPr>
          <a:xfrm>
            <a:off x="5851923" y="1796568"/>
            <a:ext cx="1003040" cy="246221"/>
          </a:xfrm>
          <a:prstGeom prst="rect">
            <a:avLst/>
          </a:prstGeom>
          <a:solidFill>
            <a:schemeClr val="bg2">
              <a:alpha val="62000"/>
            </a:schemeClr>
          </a:solidFill>
        </p:spPr>
        <p:txBody>
          <a:bodyPr wrap="square" rtlCol="0">
            <a:spAutoFit/>
          </a:bodyPr>
          <a:lstStyle/>
          <a:p>
            <a:r>
              <a:rPr lang="en-US" sz="1000" dirty="0">
                <a:solidFill>
                  <a:srgbClr val="FF0000"/>
                </a:solidFill>
              </a:rPr>
              <a:t>3 - Evaluation</a:t>
            </a:r>
          </a:p>
        </p:txBody>
      </p:sp>
      <p:sp>
        <p:nvSpPr>
          <p:cNvPr id="13" name="Flèche vers le bas 12"/>
          <p:cNvSpPr/>
          <p:nvPr/>
        </p:nvSpPr>
        <p:spPr>
          <a:xfrm rot="19921052">
            <a:off x="4166471" y="1948367"/>
            <a:ext cx="327025" cy="90363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58" y="2218758"/>
            <a:ext cx="8956159" cy="3957756"/>
          </a:xfrm>
          <a:prstGeom prst="rect">
            <a:avLst/>
          </a:prstGeom>
        </p:spPr>
      </p:pic>
      <p:sp>
        <p:nvSpPr>
          <p:cNvPr id="24" name="Espace réservé du numéro de diapositive 2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14</a:t>
            </a:fld>
            <a:endParaRPr lang="en-US" dirty="0"/>
          </a:p>
        </p:txBody>
      </p:sp>
      <p:sp>
        <p:nvSpPr>
          <p:cNvPr id="16" name="ZoneTexte 15"/>
          <p:cNvSpPr txBox="1"/>
          <p:nvPr/>
        </p:nvSpPr>
        <p:spPr>
          <a:xfrm>
            <a:off x="0" y="3928007"/>
            <a:ext cx="1657095" cy="400110"/>
          </a:xfrm>
          <a:prstGeom prst="rect">
            <a:avLst/>
          </a:prstGeom>
          <a:noFill/>
        </p:spPr>
        <p:txBody>
          <a:bodyPr wrap="square" rtlCol="0">
            <a:spAutoFit/>
          </a:bodyPr>
          <a:lstStyle/>
          <a:p>
            <a:endParaRPr lang="en-US" sz="1000" dirty="0">
              <a:solidFill>
                <a:srgbClr val="FF0000"/>
              </a:solidFill>
            </a:endParaRPr>
          </a:p>
          <a:p>
            <a:r>
              <a:rPr lang="en-US" sz="1000" dirty="0">
                <a:solidFill>
                  <a:srgbClr val="FF0000"/>
                </a:solidFill>
              </a:rPr>
              <a:t> </a:t>
            </a:r>
          </a:p>
        </p:txBody>
      </p:sp>
      <p:sp>
        <p:nvSpPr>
          <p:cNvPr id="25"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3" name="Légende encadrée 1 2"/>
          <p:cNvSpPr/>
          <p:nvPr/>
        </p:nvSpPr>
        <p:spPr>
          <a:xfrm>
            <a:off x="8268698" y="2923765"/>
            <a:ext cx="875302" cy="310454"/>
          </a:xfrm>
          <a:prstGeom prst="borderCallout1">
            <a:avLst>
              <a:gd name="adj1" fmla="val 107915"/>
              <a:gd name="adj2" fmla="val 44447"/>
              <a:gd name="adj3" fmla="val 264772"/>
              <a:gd name="adj4" fmla="val 3415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Zoom</a:t>
            </a:r>
          </a:p>
        </p:txBody>
      </p:sp>
      <p:sp>
        <p:nvSpPr>
          <p:cNvPr id="26" name="Légende encadrée 1 25"/>
          <p:cNvSpPr/>
          <p:nvPr/>
        </p:nvSpPr>
        <p:spPr>
          <a:xfrm>
            <a:off x="2889140" y="5124138"/>
            <a:ext cx="2125134" cy="573246"/>
          </a:xfrm>
          <a:prstGeom prst="borderCallout1">
            <a:avLst>
              <a:gd name="adj1" fmla="val 51063"/>
              <a:gd name="adj2" fmla="val 100152"/>
              <a:gd name="adj3" fmla="val 107346"/>
              <a:gd name="adj4" fmla="val 1275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Target distribution of the selected variable</a:t>
            </a:r>
          </a:p>
        </p:txBody>
      </p:sp>
      <p:sp>
        <p:nvSpPr>
          <p:cNvPr id="28" name="Légende encadrée 1 27"/>
          <p:cNvSpPr/>
          <p:nvPr/>
        </p:nvSpPr>
        <p:spPr>
          <a:xfrm>
            <a:off x="6182225" y="2116475"/>
            <a:ext cx="1773597" cy="573246"/>
          </a:xfrm>
          <a:prstGeom prst="borderCallout1">
            <a:avLst>
              <a:gd name="adj1" fmla="val 101447"/>
              <a:gd name="adj2" fmla="val 50775"/>
              <a:gd name="adj3" fmla="val 330034"/>
              <a:gd name="adj4" fmla="val 1288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Coverage of the selected variable</a:t>
            </a:r>
          </a:p>
        </p:txBody>
      </p:sp>
      <p:sp>
        <p:nvSpPr>
          <p:cNvPr id="29" name="Légende encadrée 1 28"/>
          <p:cNvSpPr/>
          <p:nvPr/>
        </p:nvSpPr>
        <p:spPr>
          <a:xfrm>
            <a:off x="3398610" y="1834518"/>
            <a:ext cx="1796609" cy="334211"/>
          </a:xfrm>
          <a:prstGeom prst="borderCallout1">
            <a:avLst>
              <a:gd name="adj1" fmla="val 97891"/>
              <a:gd name="adj2" fmla="val 49769"/>
              <a:gd name="adj3" fmla="val 181748"/>
              <a:gd name="adj4" fmla="val 4030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pane</a:t>
            </a:r>
          </a:p>
        </p:txBody>
      </p:sp>
      <p:sp>
        <p:nvSpPr>
          <p:cNvPr id="30" name="Légende encadrée 1 29"/>
          <p:cNvSpPr/>
          <p:nvPr/>
        </p:nvSpPr>
        <p:spPr>
          <a:xfrm>
            <a:off x="94886" y="3078992"/>
            <a:ext cx="1104197" cy="407117"/>
          </a:xfrm>
          <a:prstGeom prst="borderCallout1">
            <a:avLst>
              <a:gd name="adj1" fmla="val 97289"/>
              <a:gd name="adj2" fmla="val 48969"/>
              <a:gd name="adj3" fmla="val 247294"/>
              <a:gd name="adj4" fmla="val 691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62287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15</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7686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16</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sp>
        <p:nvSpPr>
          <p:cNvPr id="16" name="Légende encadrée 1 15"/>
          <p:cNvSpPr/>
          <p:nvPr/>
        </p:nvSpPr>
        <p:spPr>
          <a:xfrm>
            <a:off x="118110" y="3078480"/>
            <a:ext cx="5368290" cy="1943100"/>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Tree variables and their preparation </a:t>
            </a:r>
            <a:r>
              <a:rPr lang="en-US" sz="1200" dirty="0">
                <a:solidFill>
                  <a:srgbClr val="FF0000"/>
                </a:solidFill>
              </a:rPr>
              <a:t>(as in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18" name="Légende encadrée 1 15">
            <a:extLst>
              <a:ext uri="{FF2B5EF4-FFF2-40B4-BE49-F238E27FC236}">
                <a16:creationId xmlns:a16="http://schemas.microsoft.com/office/drawing/2014/main" id="{21DD7780-F6FF-4C0D-8B28-CDB92B7FBEF9}"/>
              </a:ext>
            </a:extLst>
          </p:cNvPr>
          <p:cNvSpPr/>
          <p:nvPr/>
        </p:nvSpPr>
        <p:spPr>
          <a:xfrm>
            <a:off x="118110" y="2478582"/>
            <a:ext cx="5368290" cy="573355"/>
          </a:xfrm>
          <a:prstGeom prst="borderCallout1">
            <a:avLst>
              <a:gd name="adj1" fmla="val 53000"/>
              <a:gd name="adj2" fmla="val -283"/>
              <a:gd name="adj3" fmla="val 51996"/>
              <a:gd name="adj4" fmla="val 17"/>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General information </a:t>
            </a:r>
            <a:r>
              <a:rPr lang="en-US" sz="1200" dirty="0">
                <a:solidFill>
                  <a:srgbClr val="FF0000"/>
                </a:solidFill>
              </a:rPr>
              <a:t>(as in Preparation pane)</a:t>
            </a:r>
          </a:p>
        </p:txBody>
      </p:sp>
      <p:sp>
        <p:nvSpPr>
          <p:cNvPr id="19" name="Légende encadrée 1 15">
            <a:extLst>
              <a:ext uri="{FF2B5EF4-FFF2-40B4-BE49-F238E27FC236}">
                <a16:creationId xmlns:a16="http://schemas.microsoft.com/office/drawing/2014/main" id="{B46E9EBA-1751-4CA9-9369-831A3A8859F4}"/>
              </a:ext>
            </a:extLst>
          </p:cNvPr>
          <p:cNvSpPr/>
          <p:nvPr/>
        </p:nvSpPr>
        <p:spPr>
          <a:xfrm>
            <a:off x="106680" y="5113807"/>
            <a:ext cx="131445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Hierarchy of </a:t>
            </a:r>
            <a:r>
              <a:rPr lang="en-US" sz="1300" dirty="0">
                <a:solidFill>
                  <a:srgbClr val="FF0000"/>
                </a:solidFill>
              </a:rPr>
              <a:t>the selected</a:t>
            </a:r>
            <a:r>
              <a:rPr lang="en-US" sz="1400" dirty="0">
                <a:solidFill>
                  <a:srgbClr val="FF0000"/>
                </a:solidFill>
              </a:rPr>
              <a:t> </a:t>
            </a:r>
            <a:r>
              <a:rPr lang="en-US" sz="1300" dirty="0">
                <a:solidFill>
                  <a:srgbClr val="FF0000"/>
                </a:solidFill>
              </a:rPr>
              <a:t>tree</a:t>
            </a:r>
          </a:p>
        </p:txBody>
      </p:sp>
      <p:sp>
        <p:nvSpPr>
          <p:cNvPr id="20" name="Légende encadrée 1 15">
            <a:extLst>
              <a:ext uri="{FF2B5EF4-FFF2-40B4-BE49-F238E27FC236}">
                <a16:creationId xmlns:a16="http://schemas.microsoft.com/office/drawing/2014/main" id="{C4276EB4-6474-4731-ABD4-6F207E72B670}"/>
              </a:ext>
            </a:extLst>
          </p:cNvPr>
          <p:cNvSpPr/>
          <p:nvPr/>
        </p:nvSpPr>
        <p:spPr>
          <a:xfrm>
            <a:off x="1455420" y="5114798"/>
            <a:ext cx="159639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selected group of leaves</a:t>
            </a:r>
          </a:p>
        </p:txBody>
      </p:sp>
      <p:sp>
        <p:nvSpPr>
          <p:cNvPr id="21" name="Légende encadrée 1 15">
            <a:extLst>
              <a:ext uri="{FF2B5EF4-FFF2-40B4-BE49-F238E27FC236}">
                <a16:creationId xmlns:a16="http://schemas.microsoft.com/office/drawing/2014/main" id="{B931CBBD-6A8D-4340-B8B9-B2554D1A533C}"/>
              </a:ext>
            </a:extLst>
          </p:cNvPr>
          <p:cNvSpPr/>
          <p:nvPr/>
        </p:nvSpPr>
        <p:spPr>
          <a:xfrm>
            <a:off x="3097623" y="5113807"/>
            <a:ext cx="2388777"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a:t>
            </a:r>
            <a:r>
              <a:rPr lang="en-US" sz="1300" dirty="0">
                <a:solidFill>
                  <a:srgbClr val="FF0000"/>
                </a:solidFill>
              </a:rPr>
              <a:t>selected</a:t>
            </a:r>
            <a:r>
              <a:rPr lang="en-US" sz="1400" dirty="0">
                <a:solidFill>
                  <a:srgbClr val="FF0000"/>
                </a:solidFill>
              </a:rPr>
              <a:t> leaf</a:t>
            </a:r>
          </a:p>
          <a:p>
            <a:r>
              <a:rPr lang="en-US" sz="1300" dirty="0">
                <a:solidFill>
                  <a:srgbClr val="FF0000"/>
                </a:solidFill>
              </a:rPr>
              <a:t>- </a:t>
            </a:r>
            <a:r>
              <a:rPr lang="en-US" sz="1300" dirty="0" err="1">
                <a:solidFill>
                  <a:srgbClr val="FF0000"/>
                </a:solidFill>
              </a:rPr>
              <a:t>infos</a:t>
            </a:r>
            <a:r>
              <a:rPr lang="en-US" sz="1300" dirty="0">
                <a:solidFill>
                  <a:srgbClr val="FF0000"/>
                </a:solidFill>
              </a:rPr>
              <a:t>: target distribution</a:t>
            </a:r>
          </a:p>
          <a:p>
            <a:r>
              <a:rPr lang="en-US" sz="1300" dirty="0">
                <a:solidFill>
                  <a:srgbClr val="FF0000"/>
                </a:solidFill>
              </a:rPr>
              <a:t>- rules: sequence of tree tests</a:t>
            </a:r>
          </a:p>
        </p:txBody>
      </p:sp>
      <p:sp>
        <p:nvSpPr>
          <p:cNvPr id="22" name="Légende encadrée 1 15">
            <a:extLst>
              <a:ext uri="{FF2B5EF4-FFF2-40B4-BE49-F238E27FC236}">
                <a16:creationId xmlns:a16="http://schemas.microsoft.com/office/drawing/2014/main" id="{BB818D96-EBD3-4882-B6E7-8326232872FE}"/>
              </a:ext>
            </a:extLst>
          </p:cNvPr>
          <p:cNvSpPr/>
          <p:nvPr/>
        </p:nvSpPr>
        <p:spPr>
          <a:xfrm>
            <a:off x="5532213" y="2450008"/>
            <a:ext cx="2866775" cy="42411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Hypertree of the selected tree</a:t>
            </a:r>
          </a:p>
        </p:txBody>
      </p:sp>
    </p:spTree>
    <p:extLst>
      <p:ext uri="{BB962C8B-B14F-4D97-AF65-F5344CB8AC3E}">
        <p14:creationId xmlns:p14="http://schemas.microsoft.com/office/powerpoint/2010/main" val="97204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17</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7" name="Rectangle : coins arrondis 6">
            <a:extLst>
              <a:ext uri="{FF2B5EF4-FFF2-40B4-BE49-F238E27FC236}">
                <a16:creationId xmlns:a16="http://schemas.microsoft.com/office/drawing/2014/main" id="{9AB8E266-9366-4005-B13F-549C2859E970}"/>
              </a:ext>
            </a:extLst>
          </p:cNvPr>
          <p:cNvSpPr/>
          <p:nvPr/>
        </p:nvSpPr>
        <p:spPr>
          <a:xfrm>
            <a:off x="6363741" y="5328313"/>
            <a:ext cx="2743188" cy="1473095"/>
          </a:xfrm>
          <a:prstGeom prst="roundRect">
            <a:avLst/>
          </a:prstGeom>
          <a:pattFill prst="pct50">
            <a:fgClr>
              <a:schemeClr val="dk1">
                <a:tint val="50000"/>
              </a:schemeClr>
            </a:fgClr>
            <a:bgClr>
              <a:schemeClr val="bg1"/>
            </a:bgClr>
          </a:patt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dirty="0">
                <a:effectLst/>
                <a:latin typeface="Calibri" panose="020F0502020204030204" pitchFamily="34" charset="0"/>
                <a:ea typeface="SimSun" panose="02010600030101010101" pitchFamily="2" charset="-122"/>
                <a:cs typeface="Arial" panose="020B0604020202020204" pitchFamily="34" charset="0"/>
              </a:rPr>
              <a:t>Multiple selection modes</a:t>
            </a:r>
          </a:p>
          <a:p>
            <a:pPr algn="ctr"/>
            <a:endParaRPr lang="en-US" sz="1600" dirty="0">
              <a:effectLst/>
              <a:latin typeface="Calibri" panose="020F0502020204030204" pitchFamily="34" charset="0"/>
              <a:ea typeface="SimSun" panose="02010600030101010101" pitchFamily="2" charset="-122"/>
              <a:cs typeface="Arial" panose="020B0604020202020204" pitchFamily="34" charset="0"/>
            </a:endParaRPr>
          </a:p>
          <a:p>
            <a:pPr algn="ctr"/>
            <a:r>
              <a:rPr lang="en-US" sz="1600" dirty="0">
                <a:effectLst/>
                <a:latin typeface="Calibri" panose="020F0502020204030204" pitchFamily="34" charset="0"/>
                <a:ea typeface="SimSun" panose="02010600030101010101" pitchFamily="2" charset="-122"/>
                <a:cs typeface="Arial" panose="020B0604020202020204" pitchFamily="34" charset="0"/>
              </a:rPr>
              <a:t>Everything that is clickable in one panel selects what is relevant in the others</a:t>
            </a:r>
            <a:endParaRPr lang="fr-FR" sz="1600" dirty="0"/>
          </a:p>
        </p:txBody>
      </p:sp>
      <p:cxnSp>
        <p:nvCxnSpPr>
          <p:cNvPr id="15" name="Connecteur droit avec flèche 14">
            <a:extLst>
              <a:ext uri="{FF2B5EF4-FFF2-40B4-BE49-F238E27FC236}">
                <a16:creationId xmlns:a16="http://schemas.microsoft.com/office/drawing/2014/main" id="{31BCF700-A6B1-485F-9458-EAC58FE6D552}"/>
              </a:ext>
            </a:extLst>
          </p:cNvPr>
          <p:cNvCxnSpPr>
            <a:cxnSpLocks/>
          </p:cNvCxnSpPr>
          <p:nvPr/>
        </p:nvCxnSpPr>
        <p:spPr>
          <a:xfrm flipH="1">
            <a:off x="6975350" y="3314700"/>
            <a:ext cx="1501900" cy="147309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D41F7DC1-2DDF-4F08-A054-700DBAB02989}"/>
              </a:ext>
            </a:extLst>
          </p:cNvPr>
          <p:cNvSpPr txBox="1"/>
          <p:nvPr/>
        </p:nvSpPr>
        <p:spPr>
          <a:xfrm>
            <a:off x="8018052" y="3007236"/>
            <a:ext cx="1057275" cy="369332"/>
          </a:xfrm>
          <a:prstGeom prst="rect">
            <a:avLst/>
          </a:prstGeom>
          <a:noFill/>
        </p:spPr>
        <p:txBody>
          <a:bodyPr wrap="square">
            <a:spAutoFit/>
          </a:bodyPr>
          <a:lstStyle/>
          <a:p>
            <a:pPr fontAlgn="auto">
              <a:spcBef>
                <a:spcPts val="0"/>
              </a:spcBef>
              <a:spcAft>
                <a:spcPts val="0"/>
              </a:spcAft>
              <a:defRPr/>
            </a:pPr>
            <a:r>
              <a:rPr lang="en-US" sz="1800" dirty="0">
                <a:solidFill>
                  <a:srgbClr val="FF0000"/>
                </a:solidFill>
                <a:latin typeface="+mn-lt"/>
              </a:rPr>
              <a:t>User click</a:t>
            </a:r>
          </a:p>
        </p:txBody>
      </p:sp>
      <p:cxnSp>
        <p:nvCxnSpPr>
          <p:cNvPr id="3" name="Connecteur : en arc 2">
            <a:extLst>
              <a:ext uri="{FF2B5EF4-FFF2-40B4-BE49-F238E27FC236}">
                <a16:creationId xmlns:a16="http://schemas.microsoft.com/office/drawing/2014/main" id="{9836ABF9-2D1C-4060-9A03-68DCFC07C03A}"/>
              </a:ext>
            </a:extLst>
          </p:cNvPr>
          <p:cNvCxnSpPr/>
          <p:nvPr/>
        </p:nvCxnSpPr>
        <p:spPr>
          <a:xfrm flipV="1">
            <a:off x="6991350" y="4595151"/>
            <a:ext cx="390525" cy="18639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rc 22">
            <a:extLst>
              <a:ext uri="{FF2B5EF4-FFF2-40B4-BE49-F238E27FC236}">
                <a16:creationId xmlns:a16="http://schemas.microsoft.com/office/drawing/2014/main" id="{3B60BC49-7917-4E37-8A5B-943BFD051539}"/>
              </a:ext>
            </a:extLst>
          </p:cNvPr>
          <p:cNvCxnSpPr>
            <a:cxnSpLocks/>
          </p:cNvCxnSpPr>
          <p:nvPr/>
        </p:nvCxnSpPr>
        <p:spPr>
          <a:xfrm rot="10800000">
            <a:off x="4400550" y="3857030"/>
            <a:ext cx="2512538" cy="924520"/>
          </a:xfrm>
          <a:prstGeom prst="curvedConnector3">
            <a:avLst>
              <a:gd name="adj1" fmla="val 34836"/>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5F02BF98-43D0-4063-BF08-5BA830643A52}"/>
              </a:ext>
            </a:extLst>
          </p:cNvPr>
          <p:cNvCxnSpPr>
            <a:cxnSpLocks/>
          </p:cNvCxnSpPr>
          <p:nvPr/>
        </p:nvCxnSpPr>
        <p:spPr>
          <a:xfrm rot="10800000" flipV="1">
            <a:off x="1285876" y="4823403"/>
            <a:ext cx="5643213" cy="824922"/>
          </a:xfrm>
          <a:prstGeom prst="curvedConnector3">
            <a:avLst>
              <a:gd name="adj1" fmla="val 1781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rc 24">
            <a:extLst>
              <a:ext uri="{FF2B5EF4-FFF2-40B4-BE49-F238E27FC236}">
                <a16:creationId xmlns:a16="http://schemas.microsoft.com/office/drawing/2014/main" id="{8030D805-EC86-4ADE-8E6B-5AAC0862D891}"/>
              </a:ext>
            </a:extLst>
          </p:cNvPr>
          <p:cNvCxnSpPr>
            <a:cxnSpLocks/>
          </p:cNvCxnSpPr>
          <p:nvPr/>
        </p:nvCxnSpPr>
        <p:spPr>
          <a:xfrm rot="10800000" flipV="1">
            <a:off x="3028951" y="4831109"/>
            <a:ext cx="3900139" cy="970404"/>
          </a:xfrm>
          <a:prstGeom prst="curvedConnector3">
            <a:avLst>
              <a:gd name="adj1" fmla="val 1356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0E1A49-624B-41D3-A1B5-ADEF297DAFCF}"/>
              </a:ext>
            </a:extLst>
          </p:cNvPr>
          <p:cNvCxnSpPr/>
          <p:nvPr/>
        </p:nvCxnSpPr>
        <p:spPr>
          <a:xfrm flipH="1">
            <a:off x="3590925" y="4823403"/>
            <a:ext cx="3338164" cy="313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F0A7C75F-7AFB-4057-A24C-727B6B66F5D8}"/>
              </a:ext>
            </a:extLst>
          </p:cNvPr>
          <p:cNvCxnSpPr>
            <a:cxnSpLocks/>
          </p:cNvCxnSpPr>
          <p:nvPr/>
        </p:nvCxnSpPr>
        <p:spPr>
          <a:xfrm rot="5400000">
            <a:off x="1107995" y="5826205"/>
            <a:ext cx="355758" cy="1270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rc 36">
            <a:extLst>
              <a:ext uri="{FF2B5EF4-FFF2-40B4-BE49-F238E27FC236}">
                <a16:creationId xmlns:a16="http://schemas.microsoft.com/office/drawing/2014/main" id="{4815B892-EA9D-4BA2-9F64-5196147EEC23}"/>
              </a:ext>
            </a:extLst>
          </p:cNvPr>
          <p:cNvCxnSpPr>
            <a:cxnSpLocks/>
          </p:cNvCxnSpPr>
          <p:nvPr/>
        </p:nvCxnSpPr>
        <p:spPr>
          <a:xfrm rot="5400000" flipH="1" flipV="1">
            <a:off x="2917958" y="5690523"/>
            <a:ext cx="221982" cy="1"/>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7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266700" y="2189935"/>
            <a:ext cx="4515022" cy="2684463"/>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18</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2204112" y="1925972"/>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pic>
        <p:nvPicPr>
          <p:cNvPr id="24" name="Image 23">
            <a:extLst>
              <a:ext uri="{FF2B5EF4-FFF2-40B4-BE49-F238E27FC236}">
                <a16:creationId xmlns:a16="http://schemas.microsoft.com/office/drawing/2014/main" id="{25DC8E63-DC65-45A7-BA3E-B65418B9A856}"/>
              </a:ext>
            </a:extLst>
          </p:cNvPr>
          <p:cNvPicPr>
            <a:picLocks noChangeAspect="1"/>
          </p:cNvPicPr>
          <p:nvPr/>
        </p:nvPicPr>
        <p:blipFill>
          <a:blip r:embed="rId4"/>
          <a:stretch>
            <a:fillRect/>
          </a:stretch>
        </p:blipFill>
        <p:spPr>
          <a:xfrm>
            <a:off x="5684109" y="5202192"/>
            <a:ext cx="2421925" cy="1946241"/>
          </a:xfrm>
          <a:prstGeom prst="rect">
            <a:avLst/>
          </a:prstGeom>
        </p:spPr>
      </p:pic>
      <p:pic>
        <p:nvPicPr>
          <p:cNvPr id="26" name="Image 25">
            <a:extLst>
              <a:ext uri="{FF2B5EF4-FFF2-40B4-BE49-F238E27FC236}">
                <a16:creationId xmlns:a16="http://schemas.microsoft.com/office/drawing/2014/main" id="{203DB5E7-DAC4-4192-9FFB-CDC0CC8DB927}"/>
              </a:ext>
            </a:extLst>
          </p:cNvPr>
          <p:cNvPicPr>
            <a:picLocks noChangeAspect="1"/>
          </p:cNvPicPr>
          <p:nvPr/>
        </p:nvPicPr>
        <p:blipFill>
          <a:blip r:embed="rId5"/>
          <a:stretch>
            <a:fillRect/>
          </a:stretch>
        </p:blipFill>
        <p:spPr>
          <a:xfrm>
            <a:off x="5560539" y="3012789"/>
            <a:ext cx="2421925" cy="1533027"/>
          </a:xfrm>
          <a:prstGeom prst="rect">
            <a:avLst/>
          </a:prstGeom>
        </p:spPr>
      </p:pic>
      <p:sp>
        <p:nvSpPr>
          <p:cNvPr id="27" name="Légende encadrée 1 15">
            <a:extLst>
              <a:ext uri="{FF2B5EF4-FFF2-40B4-BE49-F238E27FC236}">
                <a16:creationId xmlns:a16="http://schemas.microsoft.com/office/drawing/2014/main" id="{0150B599-A966-4D4A-95DE-A18BEA3F9891}"/>
              </a:ext>
            </a:extLst>
          </p:cNvPr>
          <p:cNvSpPr/>
          <p:nvPr/>
        </p:nvSpPr>
        <p:spPr>
          <a:xfrm>
            <a:off x="1923732" y="3904734"/>
            <a:ext cx="1289026" cy="96966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300" dirty="0">
              <a:solidFill>
                <a:srgbClr val="FF0000"/>
              </a:solidFill>
            </a:endParaRPr>
          </a:p>
        </p:txBody>
      </p:sp>
      <p:sp>
        <p:nvSpPr>
          <p:cNvPr id="28" name="ZoneTexte 27">
            <a:extLst>
              <a:ext uri="{FF2B5EF4-FFF2-40B4-BE49-F238E27FC236}">
                <a16:creationId xmlns:a16="http://schemas.microsoft.com/office/drawing/2014/main" id="{9F0325CB-6B87-4B09-B1EE-8BA77DEF2381}"/>
              </a:ext>
            </a:extLst>
          </p:cNvPr>
          <p:cNvSpPr txBox="1"/>
          <p:nvPr/>
        </p:nvSpPr>
        <p:spPr>
          <a:xfrm>
            <a:off x="5338122" y="2136038"/>
            <a:ext cx="3101546" cy="369332"/>
          </a:xfrm>
          <a:prstGeom prst="rect">
            <a:avLst/>
          </a:prstGeom>
          <a:noFill/>
        </p:spPr>
        <p:txBody>
          <a:bodyPr wrap="square" rtlCol="0">
            <a:spAutoFit/>
          </a:bodyPr>
          <a:lstStyle/>
          <a:p>
            <a:r>
              <a:rPr lang="en-US" dirty="0"/>
              <a:t>Information on selected leaf</a:t>
            </a:r>
            <a:endParaRPr lang="fr-FR" dirty="0"/>
          </a:p>
        </p:txBody>
      </p:sp>
      <p:cxnSp>
        <p:nvCxnSpPr>
          <p:cNvPr id="29" name="Connecteur droit avec flèche 28">
            <a:extLst>
              <a:ext uri="{FF2B5EF4-FFF2-40B4-BE49-F238E27FC236}">
                <a16:creationId xmlns:a16="http://schemas.microsoft.com/office/drawing/2014/main" id="{68B4C8A9-9F8C-4DF2-BDB6-178A56E9BBC4}"/>
              </a:ext>
            </a:extLst>
          </p:cNvPr>
          <p:cNvCxnSpPr>
            <a:cxnSpLocks/>
          </p:cNvCxnSpPr>
          <p:nvPr/>
        </p:nvCxnSpPr>
        <p:spPr>
          <a:xfrm flipV="1">
            <a:off x="3212758" y="2295304"/>
            <a:ext cx="2113004" cy="215165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5EF73123-86A5-4184-8823-D5045805BEF5}"/>
              </a:ext>
            </a:extLst>
          </p:cNvPr>
          <p:cNvSpPr txBox="1"/>
          <p:nvPr/>
        </p:nvSpPr>
        <p:spPr>
          <a:xfrm>
            <a:off x="5490522" y="2572646"/>
            <a:ext cx="3101546" cy="584775"/>
          </a:xfrm>
          <a:prstGeom prst="rect">
            <a:avLst/>
          </a:prstGeom>
          <a:noFill/>
        </p:spPr>
        <p:txBody>
          <a:bodyPr wrap="square" rtlCol="0">
            <a:spAutoFit/>
          </a:bodyPr>
          <a:lstStyle/>
          <a:p>
            <a:r>
              <a:rPr lang="en-US" dirty="0"/>
              <a:t>Leaf </a:t>
            </a:r>
            <a:r>
              <a:rPr lang="en-US" dirty="0" err="1"/>
              <a:t>infos</a:t>
            </a:r>
            <a:endParaRPr lang="en-US" dirty="0"/>
          </a:p>
          <a:p>
            <a:r>
              <a:rPr lang="en-US" sz="1400" dirty="0"/>
              <a:t>Target distribution in leaf</a:t>
            </a:r>
            <a:endParaRPr lang="fr-FR" sz="1400" dirty="0"/>
          </a:p>
        </p:txBody>
      </p:sp>
      <p:sp>
        <p:nvSpPr>
          <p:cNvPr id="33" name="ZoneTexte 32">
            <a:extLst>
              <a:ext uri="{FF2B5EF4-FFF2-40B4-BE49-F238E27FC236}">
                <a16:creationId xmlns:a16="http://schemas.microsoft.com/office/drawing/2014/main" id="{B2E44FF1-38CC-4A97-B42E-DD047ADF7237}"/>
              </a:ext>
            </a:extLst>
          </p:cNvPr>
          <p:cNvSpPr txBox="1"/>
          <p:nvPr/>
        </p:nvSpPr>
        <p:spPr>
          <a:xfrm>
            <a:off x="5544066" y="4665063"/>
            <a:ext cx="3393558" cy="584775"/>
          </a:xfrm>
          <a:prstGeom prst="rect">
            <a:avLst/>
          </a:prstGeom>
          <a:noFill/>
        </p:spPr>
        <p:txBody>
          <a:bodyPr wrap="square" rtlCol="0">
            <a:spAutoFit/>
          </a:bodyPr>
          <a:lstStyle/>
          <a:p>
            <a:r>
              <a:rPr lang="en-US" dirty="0"/>
              <a:t>Leaf rules</a:t>
            </a:r>
          </a:p>
          <a:p>
            <a:r>
              <a:rPr lang="en-US" sz="1400" dirty="0"/>
              <a:t>Sequence of </a:t>
            </a:r>
            <a:r>
              <a:rPr lang="en-US" sz="1400" dirty="0" err="1"/>
              <a:t>trre</a:t>
            </a:r>
            <a:r>
              <a:rPr lang="en-US" sz="1400" dirty="0"/>
              <a:t> rules leading to the leaf</a:t>
            </a:r>
            <a:endParaRPr lang="fr-FR" sz="1400" dirty="0"/>
          </a:p>
        </p:txBody>
      </p:sp>
    </p:spTree>
    <p:extLst>
      <p:ext uri="{BB962C8B-B14F-4D97-AF65-F5344CB8AC3E}">
        <p14:creationId xmlns:p14="http://schemas.microsoft.com/office/powerpoint/2010/main" val="27606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 y="1777768"/>
            <a:ext cx="9144000" cy="5010411"/>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19</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4927923" y="1638252"/>
            <a:ext cx="155618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Modeling pane</a:t>
            </a:r>
          </a:p>
        </p:txBody>
      </p:sp>
      <p:sp>
        <p:nvSpPr>
          <p:cNvPr id="16" name="Légende encadrée 1 15"/>
          <p:cNvSpPr/>
          <p:nvPr/>
        </p:nvSpPr>
        <p:spPr>
          <a:xfrm>
            <a:off x="1301900" y="4833611"/>
            <a:ext cx="1357596" cy="566341"/>
          </a:xfrm>
          <a:prstGeom prst="borderCallout1">
            <a:avLst>
              <a:gd name="adj1" fmla="val 53000"/>
              <a:gd name="adj2" fmla="val -283"/>
              <a:gd name="adj3" fmla="val -53135"/>
              <a:gd name="adj4" fmla="val -2227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of </a:t>
            </a:r>
          </a:p>
          <a:p>
            <a:r>
              <a:rPr lang="en-US" sz="1600" dirty="0">
                <a:solidFill>
                  <a:srgbClr val="FF0000"/>
                </a:solidFill>
              </a:rPr>
              <a:t>the predictor</a:t>
            </a:r>
          </a:p>
        </p:txBody>
      </p:sp>
      <p:sp>
        <p:nvSpPr>
          <p:cNvPr id="18" name="Légende encadrée 1 17"/>
          <p:cNvSpPr/>
          <p:nvPr/>
        </p:nvSpPr>
        <p:spPr>
          <a:xfrm>
            <a:off x="2326400" y="3124415"/>
            <a:ext cx="1102260" cy="566341"/>
          </a:xfrm>
          <a:prstGeom prst="borderCallout1">
            <a:avLst>
              <a:gd name="adj1" fmla="val 48515"/>
              <a:gd name="adj2" fmla="val -1153"/>
              <a:gd name="adj3" fmla="val 38116"/>
              <a:gd name="adj4" fmla="val -29918"/>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Selected predictor</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64616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a:t>
            </a:fld>
            <a:endParaRPr lang="en-US" dirty="0"/>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3"/>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4"/>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445190" y="5759667"/>
            <a:ext cx="726190" cy="369048"/>
          </a:xfrm>
          <a:prstGeom prst="rect">
            <a:avLst/>
          </a:prstGeom>
          <a:noFill/>
          <a:ln w="9525">
            <a:noFill/>
            <a:miter lim="800000"/>
            <a:headEnd/>
            <a:tailEnd/>
          </a:ln>
          <a:effectLst/>
        </p:spPr>
      </p:pic>
      <p:sp>
        <p:nvSpPr>
          <p:cNvPr id="10" name="ZoneTexte 9"/>
          <p:cNvSpPr txBox="1"/>
          <p:nvPr/>
        </p:nvSpPr>
        <p:spPr>
          <a:xfrm>
            <a:off x="4" y="2281180"/>
            <a:ext cx="452385" cy="3908762"/>
          </a:xfrm>
          <a:prstGeom prst="rect">
            <a:avLst/>
          </a:prstGeom>
          <a:noFill/>
        </p:spPr>
        <p:txBody>
          <a:bodyPr wrap="square" rtlCol="0">
            <a:spAutoFit/>
          </a:bodyPr>
          <a:lstStyle/>
          <a:p>
            <a:r>
              <a:rPr lang="en-US" sz="1600" dirty="0"/>
              <a:t>3</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36</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60</a:t>
            </a: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36" y="2803026"/>
            <a:ext cx="997652" cy="755364"/>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460" y="4334915"/>
            <a:ext cx="1075266" cy="1075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854"/>
            <a:ext cx="9144000" cy="5127476"/>
          </a:xfrm>
          <a:prstGeom prst="rect">
            <a:avLst/>
          </a:prstGeom>
        </p:spPr>
      </p:pic>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20</a:t>
            </a:fld>
            <a:endParaRPr lang="en-US" dirty="0"/>
          </a:p>
        </p:txBody>
      </p:sp>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23" name="Légende encadrée 1 22"/>
          <p:cNvSpPr/>
          <p:nvPr/>
        </p:nvSpPr>
        <p:spPr>
          <a:xfrm>
            <a:off x="2853959" y="3402385"/>
            <a:ext cx="1485754" cy="414844"/>
          </a:xfrm>
          <a:prstGeom prst="borderCallout1">
            <a:avLst>
              <a:gd name="adj1" fmla="val -1145"/>
              <a:gd name="adj2" fmla="val 48520"/>
              <a:gd name="adj3" fmla="val -66250"/>
              <a:gd name="adj4" fmla="val -1980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list</a:t>
            </a:r>
          </a:p>
        </p:txBody>
      </p:sp>
      <p:sp>
        <p:nvSpPr>
          <p:cNvPr id="24" name="Légende encadrée 1 23"/>
          <p:cNvSpPr/>
          <p:nvPr/>
        </p:nvSpPr>
        <p:spPr>
          <a:xfrm>
            <a:off x="1128602" y="3939421"/>
            <a:ext cx="1291620" cy="566341"/>
          </a:xfrm>
          <a:prstGeom prst="borderCallout1">
            <a:avLst>
              <a:gd name="adj1" fmla="val 96636"/>
              <a:gd name="adj2" fmla="val 51225"/>
              <a:gd name="adj3" fmla="val 165950"/>
              <a:gd name="adj4" fmla="val 5555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Predictor</a:t>
            </a:r>
          </a:p>
          <a:p>
            <a:r>
              <a:rPr lang="en-US" sz="1600" dirty="0">
                <a:solidFill>
                  <a:srgbClr val="FF0000"/>
                </a:solidFill>
              </a:rPr>
              <a:t>evaluations</a:t>
            </a:r>
          </a:p>
        </p:txBody>
      </p:sp>
      <p:sp>
        <p:nvSpPr>
          <p:cNvPr id="25" name="Légende encadrée 1 24"/>
          <p:cNvSpPr/>
          <p:nvPr/>
        </p:nvSpPr>
        <p:spPr>
          <a:xfrm>
            <a:off x="6528305" y="3740006"/>
            <a:ext cx="1736439" cy="809909"/>
          </a:xfrm>
          <a:prstGeom prst="borderCallout1">
            <a:avLst>
              <a:gd name="adj1" fmla="val 49440"/>
              <a:gd name="adj2" fmla="val -530"/>
              <a:gd name="adj3" fmla="val -15908"/>
              <a:gd name="adj4" fmla="val -4727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Cumulative gain charts of each predictor</a:t>
            </a:r>
          </a:p>
        </p:txBody>
      </p:sp>
      <p:sp>
        <p:nvSpPr>
          <p:cNvPr id="26" name="Légende encadrée 1 25"/>
          <p:cNvSpPr/>
          <p:nvPr/>
        </p:nvSpPr>
        <p:spPr>
          <a:xfrm>
            <a:off x="1774412" y="5872493"/>
            <a:ext cx="2207305" cy="793460"/>
          </a:xfrm>
          <a:prstGeom prst="borderCallout1">
            <a:avLst>
              <a:gd name="adj1" fmla="val 49582"/>
              <a:gd name="adj2" fmla="val 99565"/>
              <a:gd name="adj3" fmla="val 41820"/>
              <a:gd name="adj4" fmla="val 12636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Confusion Matrix of the selected predictor</a:t>
            </a:r>
          </a:p>
        </p:txBody>
      </p:sp>
      <p:sp>
        <p:nvSpPr>
          <p:cNvPr id="27" name="Légende encadrée 1 26"/>
          <p:cNvSpPr/>
          <p:nvPr/>
        </p:nvSpPr>
        <p:spPr>
          <a:xfrm>
            <a:off x="5899473" y="1381618"/>
            <a:ext cx="1676276" cy="334211"/>
          </a:xfrm>
          <a:prstGeom prst="borderCallout1">
            <a:avLst>
              <a:gd name="adj1" fmla="val 97748"/>
              <a:gd name="adj2" fmla="val 16404"/>
              <a:gd name="adj3" fmla="val 191005"/>
              <a:gd name="adj4" fmla="val -101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pane</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260999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A and B …</a:t>
            </a:r>
          </a:p>
        </p:txBody>
      </p:sp>
      <p:sp>
        <p:nvSpPr>
          <p:cNvPr id="9" name="Espace réservé du numéro de diapositive 8"/>
          <p:cNvSpPr>
            <a:spLocks noGrp="1"/>
          </p:cNvSpPr>
          <p:nvPr>
            <p:ph type="sldNum" sz="quarter" idx="11"/>
          </p:nvPr>
        </p:nvSpPr>
        <p:spPr/>
        <p:txBody>
          <a:bodyPr/>
          <a:lstStyle/>
          <a:p>
            <a:pPr>
              <a:defRPr/>
            </a:pPr>
            <a:fld id="{9748F998-E026-4232-9E02-685813936170}" type="slidenum">
              <a:rPr lang="en-US" smtClean="0"/>
              <a:pPr>
                <a:defRPr/>
              </a:pPr>
              <a:t>21</a:t>
            </a:fld>
            <a:endParaRPr lang="en-US" dirty="0">
              <a:solidFill>
                <a:schemeClr val="accent3">
                  <a:shade val="75000"/>
                </a:schemeClr>
              </a:solidFill>
            </a:endParaRPr>
          </a:p>
        </p:txBody>
      </p:sp>
      <p:sp>
        <p:nvSpPr>
          <p:cNvPr id="22530" name="ZoneTexte 4"/>
          <p:cNvSpPr txBox="1">
            <a:spLocks noChangeArrowheads="1"/>
          </p:cNvSpPr>
          <p:nvPr/>
        </p:nvSpPr>
        <p:spPr bwMode="auto">
          <a:xfrm>
            <a:off x="1587500" y="3576638"/>
            <a:ext cx="5990230"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Iris</a:t>
            </a:r>
          </a:p>
        </p:txBody>
      </p:sp>
      <p:sp>
        <p:nvSpPr>
          <p:cNvPr id="22531" name="ZoneTexte 5"/>
          <p:cNvSpPr txBox="1">
            <a:spLocks noChangeArrowheads="1"/>
          </p:cNvSpPr>
          <p:nvPr/>
        </p:nvSpPr>
        <p:spPr bwMode="auto">
          <a:xfrm>
            <a:off x="1590675" y="4243388"/>
            <a:ext cx="6288645"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B</a:t>
            </a:r>
            <a:r>
              <a:rPr lang="en-US" dirty="0">
                <a:latin typeface="Corbel" pitchFamily="34" charset="0"/>
              </a:rPr>
              <a:t> : Perform a Supervised classification on sample database Adult</a:t>
            </a:r>
          </a:p>
        </p:txBody>
      </p:sp>
      <p:sp>
        <p:nvSpPr>
          <p:cNvPr id="22532" name="ZoneTexte 6"/>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8" name="Flèche vers le bas 7"/>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5007"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Regression     </a:t>
            </a:r>
            <a:r>
              <a:rPr lang="en-US" sz="3200" dirty="0">
                <a:solidFill>
                  <a:schemeClr val="accent1">
                    <a:satMod val="150000"/>
                  </a:schemeClr>
                </a:solidFill>
              </a:rPr>
              <a:t>(supervised)</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22</a:t>
            </a:fld>
            <a:endParaRPr lang="en-US" dirty="0"/>
          </a:p>
        </p:txBody>
      </p:sp>
      <p:sp>
        <p:nvSpPr>
          <p:cNvPr id="23554" name="Espace réservé du contenu 2"/>
          <p:cNvSpPr>
            <a:spLocks noGrp="1"/>
          </p:cNvSpPr>
          <p:nvPr>
            <p:ph sz="quarter" idx="1"/>
          </p:nvPr>
        </p:nvSpPr>
        <p:spPr>
          <a:xfrm>
            <a:off x="457200" y="1774825"/>
            <a:ext cx="8582025" cy="681038"/>
          </a:xfrm>
        </p:spPr>
        <p:txBody>
          <a:bodyPr>
            <a:normAutofit fontScale="70000" lnSpcReduction="20000"/>
          </a:bodyPr>
          <a:lstStyle/>
          <a:p>
            <a:pPr>
              <a:buFont typeface="Arial" pitchFamily="34" charset="0"/>
              <a:buChar char="•"/>
            </a:pPr>
            <a:r>
              <a:rPr lang="en-US" sz="2800" dirty="0">
                <a:solidFill>
                  <a:srgbClr val="FF0000"/>
                </a:solidFill>
              </a:rPr>
              <a:t>Same as classification </a:t>
            </a:r>
          </a:p>
          <a:p>
            <a:pPr>
              <a:buNone/>
            </a:pPr>
            <a:r>
              <a:rPr lang="en-US" sz="2800" dirty="0">
                <a:solidFill>
                  <a:srgbClr val="FF0000"/>
                </a:solidFill>
              </a:rPr>
              <a:t>	 with a numerical target variable</a:t>
            </a:r>
          </a:p>
          <a:p>
            <a:pPr>
              <a:buFont typeface="Arial" pitchFamily="34" charset="0"/>
              <a:buChar char="•"/>
            </a:pPr>
            <a:endParaRPr lang="en-US" dirty="0"/>
          </a:p>
        </p:txBody>
      </p:sp>
      <p:sp>
        <p:nvSpPr>
          <p:cNvPr id="23555" name="ZoneTexte 11"/>
          <p:cNvSpPr txBox="1">
            <a:spLocks noChangeArrowheads="1"/>
          </p:cNvSpPr>
          <p:nvPr/>
        </p:nvSpPr>
        <p:spPr bwMode="auto">
          <a:xfrm>
            <a:off x="5796509" y="4847389"/>
            <a:ext cx="2814108" cy="83099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In this case, bivariate analysis and tree construction are not available!</a:t>
            </a:r>
          </a:p>
        </p:txBody>
      </p:sp>
      <p:pic>
        <p:nvPicPr>
          <p:cNvPr id="23556" name="Image 12" descr="ATTENTION.jpg"/>
          <p:cNvPicPr>
            <a:picLocks noChangeAspect="1"/>
          </p:cNvPicPr>
          <p:nvPr/>
        </p:nvPicPr>
        <p:blipFill>
          <a:blip r:embed="rId3"/>
          <a:srcRect/>
          <a:stretch>
            <a:fillRect/>
          </a:stretch>
        </p:blipFill>
        <p:spPr bwMode="auto">
          <a:xfrm>
            <a:off x="5101183" y="4728901"/>
            <a:ext cx="727075" cy="703263"/>
          </a:xfrm>
          <a:prstGeom prst="rect">
            <a:avLst/>
          </a:prstGeom>
          <a:noFill/>
          <a:ln w="9525">
            <a:noFill/>
            <a:miter lim="800000"/>
            <a:headEnd/>
            <a:tailEnd/>
          </a:ln>
        </p:spPr>
      </p:pic>
      <p:pic>
        <p:nvPicPr>
          <p:cNvPr id="10"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832953" y="310806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6" y="2027179"/>
            <a:ext cx="8803160" cy="4154898"/>
          </a:xfrm>
          <a:prstGeom prst="rect">
            <a:avLst/>
          </a:prstGeom>
        </p:spPr>
      </p:pic>
      <p:sp>
        <p:nvSpPr>
          <p:cNvPr id="1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regression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8" name="Légende encadrée 1 7"/>
          <p:cNvSpPr/>
          <p:nvPr/>
        </p:nvSpPr>
        <p:spPr>
          <a:xfrm>
            <a:off x="2245197" y="4120395"/>
            <a:ext cx="2523066" cy="1481666"/>
          </a:xfrm>
          <a:prstGeom prst="borderCallout1">
            <a:avLst>
              <a:gd name="adj1" fmla="val 49582"/>
              <a:gd name="adj2" fmla="val 99565"/>
              <a:gd name="adj3" fmla="val 49125"/>
              <a:gd name="adj4" fmla="val 12922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FF0000"/>
                </a:solidFill>
                <a:latin typeface="Arial" pitchFamily="34" charset="0"/>
                <a:cs typeface="Arial" pitchFamily="34" charset="0"/>
              </a:rPr>
              <a:t>Co-occurrence matrix of the selected variable vs. the target variable. The color represents mutual information:</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FF0000"/>
                </a:solidFill>
                <a:latin typeface="Arial" pitchFamily="34" charset="0"/>
                <a:cs typeface="Arial" pitchFamily="34" charset="0"/>
              </a:rPr>
              <a:t>red</a:t>
            </a:r>
            <a:r>
              <a:rPr lang="en-US" sz="1000" dirty="0">
                <a:solidFill>
                  <a:srgbClr val="FF0000"/>
                </a:solidFill>
                <a:latin typeface="Arial" pitchFamily="34" charset="0"/>
                <a:cs typeface="Arial" pitchFamily="34" charset="0"/>
              </a:rPr>
              <a:t>: cells with frequency higher than expected</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0070C0"/>
                </a:solidFill>
                <a:latin typeface="Arial" pitchFamily="34" charset="0"/>
                <a:cs typeface="Arial" pitchFamily="34" charset="0"/>
              </a:rPr>
              <a:t>blue</a:t>
            </a:r>
            <a:r>
              <a:rPr lang="en-US" sz="1000" dirty="0">
                <a:solidFill>
                  <a:srgbClr val="FF0000"/>
                </a:solidFill>
                <a:latin typeface="Arial" pitchFamily="34" charset="0"/>
                <a:cs typeface="Arial" pitchFamily="34" charset="0"/>
              </a:rPr>
              <a:t>: cells with frequency lower than expected</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C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24</a:t>
            </a:fld>
            <a:endParaRPr lang="en-US" dirty="0">
              <a:solidFill>
                <a:schemeClr val="accent3">
                  <a:shade val="75000"/>
                </a:schemeClr>
              </a:solidFill>
            </a:endParaRPr>
          </a:p>
        </p:txBody>
      </p:sp>
      <p:sp>
        <p:nvSpPr>
          <p:cNvPr id="24578" name="ZoneTexte 2"/>
          <p:cNvSpPr txBox="1">
            <a:spLocks noChangeArrowheads="1"/>
          </p:cNvSpPr>
          <p:nvPr/>
        </p:nvSpPr>
        <p:spPr bwMode="auto">
          <a:xfrm>
            <a:off x="1590675" y="4243388"/>
            <a:ext cx="5438284"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C</a:t>
            </a:r>
            <a:r>
              <a:rPr lang="en-US" dirty="0">
                <a:latin typeface="Corbel" pitchFamily="34" charset="0"/>
              </a:rPr>
              <a:t> : Perform a regression of  variable </a:t>
            </a:r>
            <a:r>
              <a:rPr lang="en-US" dirty="0" err="1">
                <a:latin typeface="Corbel" pitchFamily="34" charset="0"/>
              </a:rPr>
              <a:t>PetalLength</a:t>
            </a:r>
            <a:r>
              <a:rPr lang="en-US" dirty="0">
                <a:latin typeface="Corbel" pitchFamily="34" charset="0"/>
              </a:rPr>
              <a:t> of Iris</a:t>
            </a:r>
          </a:p>
        </p:txBody>
      </p:sp>
      <p:sp>
        <p:nvSpPr>
          <p:cNvPr id="24579" name="ZoneTexte 3"/>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5" name="Flèche vers le bas 4"/>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148358" y="2902548"/>
            <a:ext cx="4527233" cy="3693795"/>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25</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fontScale="92500" lnSpcReduction="10000"/>
          </a:bodyPr>
          <a:lstStyle/>
          <a:p>
            <a:pPr marL="438912" indent="-320040" fontAlgn="auto">
              <a:spcBef>
                <a:spcPts val="0"/>
              </a:spcBef>
              <a:spcAft>
                <a:spcPts val="0"/>
              </a:spcAft>
              <a:buFont typeface="Arial" pitchFamily="34" charset="0"/>
              <a:buChar char="•"/>
              <a:defRPr/>
            </a:pPr>
            <a:r>
              <a:rPr lang="en-US" dirty="0">
                <a:solidFill>
                  <a:srgbClr val="FF0000"/>
                </a:solidFill>
              </a:rPr>
              <a:t>Train a correlation model between two variables</a:t>
            </a:r>
          </a:p>
          <a:p>
            <a:pPr marL="118872" indent="0" fontAlgn="auto">
              <a:spcBef>
                <a:spcPts val="0"/>
              </a:spcBef>
              <a:spcAft>
                <a:spcPts val="0"/>
              </a:spcAft>
              <a:buNone/>
              <a:defRPr/>
            </a:pPr>
            <a:r>
              <a:rPr lang="en-US" sz="2600" i="1" dirty="0">
                <a:solidFill>
                  <a:srgbClr val="0000FF"/>
                </a:solidFill>
              </a:rPr>
              <a:t>      </a:t>
            </a:r>
            <a:r>
              <a:rPr lang="en-US" sz="2600" dirty="0">
                <a:solidFill>
                  <a:schemeClr val="bg2">
                    <a:lumMod val="50000"/>
                  </a:schemeClr>
                </a:solidFill>
              </a:rPr>
              <a:t>(</a:t>
            </a:r>
            <a:r>
              <a:rPr lang="en-US" sz="2600" i="1" dirty="0">
                <a:solidFill>
                  <a:schemeClr val="bg2">
                    <a:lumMod val="50000"/>
                  </a:schemeClr>
                </a:solidFill>
              </a:rPr>
              <a:t>categorical, numerical, both</a:t>
            </a:r>
            <a:r>
              <a:rPr lang="en-US" sz="2600" dirty="0">
                <a:solidFill>
                  <a:schemeClr val="bg2">
                    <a:lumMod val="50000"/>
                  </a:schemeClr>
                </a:solidFill>
              </a:rPr>
              <a:t>)</a:t>
            </a:r>
            <a:r>
              <a:rPr lang="en-US" sz="2600" i="1" dirty="0">
                <a:solidFill>
                  <a:schemeClr val="bg2">
                    <a:lumMod val="50000"/>
                  </a:schemeClr>
                </a:solidFill>
              </a:rPr>
              <a:t> </a:t>
            </a:r>
          </a:p>
        </p:txBody>
      </p:sp>
      <p:sp>
        <p:nvSpPr>
          <p:cNvPr id="25605" name="ZoneTexte 11"/>
          <p:cNvSpPr txBox="1">
            <a:spLocks noChangeArrowheads="1"/>
          </p:cNvSpPr>
          <p:nvPr/>
        </p:nvSpPr>
        <p:spPr bwMode="auto">
          <a:xfrm>
            <a:off x="4997579" y="3367538"/>
            <a:ext cx="3310121" cy="33813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a:t>
            </a:r>
            <a:r>
              <a:rPr lang="en-US" sz="1600" dirty="0">
                <a:latin typeface="Corbel" pitchFamily="34" charset="0"/>
              </a:rPr>
              <a:t>Target variable must be empty</a:t>
            </a:r>
          </a:p>
        </p:txBody>
      </p:sp>
      <p:sp>
        <p:nvSpPr>
          <p:cNvPr id="25607" name="ZoneTexte 8"/>
          <p:cNvSpPr txBox="1">
            <a:spLocks noChangeArrowheads="1"/>
          </p:cNvSpPr>
          <p:nvPr/>
        </p:nvSpPr>
        <p:spPr bwMode="auto">
          <a:xfrm>
            <a:off x="4997573" y="4238488"/>
            <a:ext cx="4249927" cy="1631216"/>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2 – </a:t>
            </a:r>
            <a:r>
              <a:rPr lang="en-US" sz="1600" dirty="0">
                <a:latin typeface="Corbel" pitchFamily="34" charset="0"/>
              </a:rPr>
              <a:t>Activate bivariate analysis</a:t>
            </a:r>
          </a:p>
          <a:p>
            <a:r>
              <a:rPr lang="en-US" sz="1400" dirty="0">
                <a:solidFill>
                  <a:srgbClr val="FF0000"/>
                </a:solidFill>
                <a:latin typeface="Corbel" pitchFamily="34" charset="0"/>
              </a:rPr>
              <a:t>	</a:t>
            </a:r>
          </a:p>
          <a:p>
            <a:r>
              <a:rPr lang="en-US" sz="1400" dirty="0">
                <a:solidFill>
                  <a:srgbClr val="FF0000"/>
                </a:solidFill>
                <a:latin typeface="Corbel" pitchFamily="34" charset="0"/>
              </a:rPr>
              <a:t>	a – </a:t>
            </a:r>
            <a:r>
              <a:rPr lang="en-US" sz="1400" dirty="0">
                <a:latin typeface="Corbel" pitchFamily="34" charset="0"/>
              </a:rPr>
              <a:t>Feature engineering pane</a:t>
            </a:r>
          </a:p>
          <a:p>
            <a:endParaRPr lang="en-US" sz="1400" dirty="0">
              <a:latin typeface="Corbel" pitchFamily="34" charset="0"/>
            </a:endParaRPr>
          </a:p>
          <a:p>
            <a:r>
              <a:rPr lang="en-US" sz="1400" dirty="0">
                <a:solidFill>
                  <a:srgbClr val="FF0000"/>
                </a:solidFill>
                <a:latin typeface="Corbel" pitchFamily="34" charset="0"/>
              </a:rPr>
              <a:t>	b – </a:t>
            </a:r>
            <a:r>
              <a:rPr lang="en-US" sz="1400" dirty="0">
                <a:latin typeface="Corbel" pitchFamily="34" charset="0"/>
              </a:rPr>
              <a:t>Choice of a max number of pairs to analyze</a:t>
            </a:r>
          </a:p>
          <a:p>
            <a:endParaRPr lang="en-US" sz="1400" dirty="0">
              <a:latin typeface="Corbel" pitchFamily="34" charset="0"/>
            </a:endParaRPr>
          </a:p>
          <a:p>
            <a:r>
              <a:rPr lang="en-US" sz="1400" dirty="0">
                <a:solidFill>
                  <a:srgbClr val="FF0000"/>
                </a:solidFill>
                <a:latin typeface="Corbel" pitchFamily="34" charset="0"/>
              </a:rPr>
              <a:t>	</a:t>
            </a:r>
            <a:endParaRPr lang="en-US" sz="1400" dirty="0">
              <a:latin typeface="Corbel" pitchFamily="34" charset="0"/>
            </a:endParaRP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630983" y="3306619"/>
            <a:ext cx="327025" cy="48802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a:off x="4442908" y="5282501"/>
            <a:ext cx="1010417" cy="1285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flipV="1">
            <a:off x="1054249" y="4439550"/>
            <a:ext cx="4432152" cy="4336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11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50" y="2722435"/>
            <a:ext cx="6387937" cy="3456486"/>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26</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a:bodyPr>
          <a:lstStyle/>
          <a:p>
            <a:pPr marL="438912" indent="-320040" fontAlgn="auto">
              <a:spcBef>
                <a:spcPts val="0"/>
              </a:spcBef>
              <a:spcAft>
                <a:spcPts val="0"/>
              </a:spcAft>
              <a:buFont typeface="Arial" pitchFamily="34" charset="0"/>
              <a:buChar char="•"/>
              <a:defRPr/>
            </a:pPr>
            <a:r>
              <a:rPr lang="en-US" sz="2700" dirty="0">
                <a:solidFill>
                  <a:srgbClr val="FF0000"/>
                </a:solidFill>
              </a:rPr>
              <a:t>Train a correlation model : </a:t>
            </a:r>
            <a:r>
              <a:rPr lang="en-US" sz="2700" dirty="0"/>
              <a:t>advanced parameters</a:t>
            </a:r>
          </a:p>
        </p:txBody>
      </p:sp>
      <p:sp>
        <p:nvSpPr>
          <p:cNvPr id="25605" name="ZoneTexte 11"/>
          <p:cNvSpPr txBox="1">
            <a:spLocks noChangeArrowheads="1"/>
          </p:cNvSpPr>
          <p:nvPr/>
        </p:nvSpPr>
        <p:spPr bwMode="auto">
          <a:xfrm>
            <a:off x="4629400" y="2652916"/>
            <a:ext cx="3310121" cy="584775"/>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 </a:t>
            </a:r>
            <a:r>
              <a:rPr lang="en-US" sz="1600" dirty="0">
                <a:latin typeface="Corbel" pitchFamily="34" charset="0"/>
              </a:rPr>
              <a:t>Target variable must be empty</a:t>
            </a:r>
          </a:p>
          <a:p>
            <a:r>
              <a:rPr lang="en-US" sz="1600" dirty="0">
                <a:solidFill>
                  <a:srgbClr val="FF0000"/>
                </a:solidFill>
                <a:latin typeface="Corbel" pitchFamily="34" charset="0"/>
              </a:rPr>
              <a:t>2 –</a:t>
            </a:r>
            <a:r>
              <a:rPr lang="en-US" sz="1600" dirty="0">
                <a:latin typeface="Corbel" pitchFamily="34" charset="0"/>
              </a:rPr>
              <a:t> Inspect variable pair parameters</a:t>
            </a:r>
          </a:p>
        </p:txBody>
      </p:sp>
      <p:sp>
        <p:nvSpPr>
          <p:cNvPr id="25607" name="ZoneTexte 8"/>
          <p:cNvSpPr txBox="1">
            <a:spLocks noChangeArrowheads="1"/>
          </p:cNvSpPr>
          <p:nvPr/>
        </p:nvSpPr>
        <p:spPr bwMode="auto">
          <a:xfrm>
            <a:off x="6641087" y="3334801"/>
            <a:ext cx="2358979" cy="1846659"/>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3 – </a:t>
            </a:r>
            <a:r>
              <a:rPr lang="en-US" sz="1600" dirty="0">
                <a:latin typeface="Corbel" pitchFamily="34" charset="0"/>
              </a:rPr>
              <a:t>Specify the pairs</a:t>
            </a:r>
          </a:p>
          <a:p>
            <a:r>
              <a:rPr lang="en-US" sz="1400" dirty="0">
                <a:solidFill>
                  <a:srgbClr val="FF0000"/>
                </a:solidFill>
                <a:latin typeface="Corbel" pitchFamily="34" charset="0"/>
              </a:rPr>
              <a:t>	</a:t>
            </a:r>
          </a:p>
          <a:p>
            <a:r>
              <a:rPr lang="en-US" sz="1400" dirty="0">
                <a:solidFill>
                  <a:srgbClr val="FF0000"/>
                </a:solidFill>
                <a:latin typeface="Corbel" pitchFamily="34" charset="0"/>
              </a:rPr>
              <a:t>a – </a:t>
            </a:r>
            <a:r>
              <a:rPr lang="en-US" sz="1400" dirty="0">
                <a:latin typeface="Corbel" pitchFamily="34" charset="0"/>
              </a:rPr>
              <a:t>import/export variable pairs file</a:t>
            </a:r>
            <a:endParaRPr lang="en-US" sz="1400" dirty="0">
              <a:solidFill>
                <a:srgbClr val="FF0000"/>
              </a:solidFill>
              <a:latin typeface="Corbel" pitchFamily="34" charset="0"/>
            </a:endParaRPr>
          </a:p>
          <a:p>
            <a:r>
              <a:rPr lang="en-US" sz="1400" dirty="0">
                <a:solidFill>
                  <a:srgbClr val="FF0000"/>
                </a:solidFill>
                <a:latin typeface="Corbel" pitchFamily="34" charset="0"/>
              </a:rPr>
              <a:t>b - </a:t>
            </a:r>
            <a:r>
              <a:rPr lang="en-US" sz="1400" dirty="0">
                <a:latin typeface="Corbel" pitchFamily="34" charset="0"/>
              </a:rPr>
              <a:t>all potential pair</a:t>
            </a:r>
          </a:p>
          <a:p>
            <a:r>
              <a:rPr lang="en-US" sz="1400" dirty="0">
                <a:solidFill>
                  <a:srgbClr val="FF0000"/>
                </a:solidFill>
                <a:latin typeface="Corbel" pitchFamily="34" charset="0"/>
              </a:rPr>
              <a:t>c -</a:t>
            </a:r>
            <a:r>
              <a:rPr lang="en-US" sz="1400" dirty="0"/>
              <a:t> </a:t>
            </a:r>
            <a:r>
              <a:rPr lang="en-US" sz="1400" dirty="0">
                <a:latin typeface="Corbel" pitchFamily="34" charset="0"/>
              </a:rPr>
              <a:t>individual pairs or families of variable pairs involving certain variables to analyze </a:t>
            </a: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2853468">
            <a:off x="3953373" y="291947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flipV="1">
            <a:off x="5647908" y="3965364"/>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312543" y="3162361"/>
            <a:ext cx="1316857" cy="17906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5325879" y="3626082"/>
            <a:ext cx="1315208" cy="3220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5636414" y="4471430"/>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46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289"/>
            <a:ext cx="9144000" cy="5308271"/>
          </a:xfrm>
          <a:prstGeom prst="rect">
            <a:avLst/>
          </a:prstGeom>
        </p:spPr>
      </p:pic>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correlation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563822" y="5657597"/>
            <a:ext cx="1544375" cy="407117"/>
          </a:xfrm>
          <a:prstGeom prst="borderCallout1">
            <a:avLst>
              <a:gd name="adj1" fmla="val 3522"/>
              <a:gd name="adj2" fmla="val 44945"/>
              <a:gd name="adj3" fmla="val -140502"/>
              <a:gd name="adj4" fmla="val 420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pairs</a:t>
            </a:r>
          </a:p>
        </p:txBody>
      </p:sp>
      <p:sp>
        <p:nvSpPr>
          <p:cNvPr id="15" name="Légende encadrée 1 14"/>
          <p:cNvSpPr/>
          <p:nvPr/>
        </p:nvSpPr>
        <p:spPr>
          <a:xfrm>
            <a:off x="5614919" y="2356857"/>
            <a:ext cx="1910673" cy="798484"/>
          </a:xfrm>
          <a:prstGeom prst="borderCallout1">
            <a:avLst>
              <a:gd name="adj1" fmla="val 99614"/>
              <a:gd name="adj2" fmla="val 50763"/>
              <a:gd name="adj3" fmla="val 127765"/>
              <a:gd name="adj4" fmla="val 5062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Co-occurrence matrix of the selected variable pair</a:t>
            </a:r>
          </a:p>
        </p:txBody>
      </p:sp>
      <p:sp>
        <p:nvSpPr>
          <p:cNvPr id="19" name="Légende encadrée 1 18"/>
          <p:cNvSpPr/>
          <p:nvPr/>
        </p:nvSpPr>
        <p:spPr>
          <a:xfrm>
            <a:off x="5517703" y="1531065"/>
            <a:ext cx="2082499" cy="352929"/>
          </a:xfrm>
          <a:prstGeom prst="borderCallout1">
            <a:avLst>
              <a:gd name="adj1" fmla="val 49749"/>
              <a:gd name="adj2" fmla="val -495"/>
              <a:gd name="adj3" fmla="val 94969"/>
              <a:gd name="adj4" fmla="val -2033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2D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18409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D, E, F and G…</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28</a:t>
            </a:fld>
            <a:endParaRPr lang="en-US" dirty="0">
              <a:solidFill>
                <a:schemeClr val="accent3">
                  <a:shade val="75000"/>
                </a:schemeClr>
              </a:solidFill>
            </a:endParaRPr>
          </a:p>
        </p:txBody>
      </p:sp>
      <p:sp>
        <p:nvSpPr>
          <p:cNvPr id="6" name="ZoneTexte 2"/>
          <p:cNvSpPr txBox="1">
            <a:spLocks noChangeArrowheads="1"/>
          </p:cNvSpPr>
          <p:nvPr/>
        </p:nvSpPr>
        <p:spPr bwMode="auto">
          <a:xfrm>
            <a:off x="624909" y="2999431"/>
            <a:ext cx="757079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D</a:t>
            </a:r>
            <a:r>
              <a:rPr lang="en-US" dirty="0">
                <a:latin typeface="Corbel" pitchFamily="34" charset="0"/>
              </a:rPr>
              <a:t> : Perform the correlation analysis of the two most correlated variables of Iris</a:t>
            </a:r>
          </a:p>
          <a:p>
            <a:r>
              <a:rPr lang="en-US" sz="1400" dirty="0">
                <a:latin typeface="Corbel" pitchFamily="34" charset="0"/>
              </a:rPr>
              <a:t>      (</a:t>
            </a:r>
            <a:r>
              <a:rPr lang="en-US" sz="1400" i="1" dirty="0">
                <a:latin typeface="Corbel" pitchFamily="34" charset="0"/>
              </a:rPr>
              <a:t>tip: analyze all pairs to identify the most informative</a:t>
            </a:r>
            <a:r>
              <a:rPr lang="en-US" sz="1400" dirty="0">
                <a:latin typeface="Corbel" pitchFamily="34" charset="0"/>
              </a:rPr>
              <a:t>)</a:t>
            </a:r>
          </a:p>
        </p:txBody>
      </p:sp>
      <p:sp>
        <p:nvSpPr>
          <p:cNvPr id="7" name="ZoneTexte 3"/>
          <p:cNvSpPr txBox="1">
            <a:spLocks noChangeArrowheads="1"/>
          </p:cNvSpPr>
          <p:nvPr/>
        </p:nvSpPr>
        <p:spPr bwMode="auto">
          <a:xfrm>
            <a:off x="628084" y="3747655"/>
            <a:ext cx="509460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E</a:t>
            </a:r>
            <a:r>
              <a:rPr lang="en-US" dirty="0">
                <a:latin typeface="Corbel" pitchFamily="34" charset="0"/>
              </a:rPr>
              <a:t> : Idem with  variables </a:t>
            </a:r>
            <a:r>
              <a:rPr lang="en-US" i="1" dirty="0" err="1">
                <a:latin typeface="Corbel" pitchFamily="34" charset="0"/>
              </a:rPr>
              <a:t>PetalLength</a:t>
            </a:r>
            <a:r>
              <a:rPr lang="en-US" dirty="0">
                <a:latin typeface="Corbel" pitchFamily="34" charset="0"/>
              </a:rPr>
              <a:t>  and </a:t>
            </a:r>
            <a:r>
              <a:rPr lang="en-US" i="1" dirty="0" err="1">
                <a:latin typeface="Corbel" pitchFamily="34" charset="0"/>
              </a:rPr>
              <a:t>PetalWidth</a:t>
            </a:r>
            <a:endParaRPr lang="en-US" i="1" dirty="0">
              <a:latin typeface="Corbel" pitchFamily="34" charset="0"/>
            </a:endParaRPr>
          </a:p>
          <a:p>
            <a:r>
              <a:rPr lang="en-US" sz="1400" dirty="0">
                <a:latin typeface="Corbel" pitchFamily="34" charset="0"/>
              </a:rPr>
              <a:t>      (</a:t>
            </a:r>
            <a:r>
              <a:rPr lang="en-US" sz="1400" i="1" dirty="0">
                <a:latin typeface="Corbel" pitchFamily="34" charset="0"/>
              </a:rPr>
              <a:t>tip:  inspect  the Variable pairs parameters)</a:t>
            </a:r>
            <a:endParaRPr lang="en-US" sz="1400" dirty="0">
              <a:latin typeface="Corbel" pitchFamily="34" charset="0"/>
            </a:endParaRPr>
          </a:p>
        </p:txBody>
      </p:sp>
      <p:sp>
        <p:nvSpPr>
          <p:cNvPr id="8" name="ZoneTexte 4"/>
          <p:cNvSpPr txBox="1">
            <a:spLocks noChangeArrowheads="1"/>
          </p:cNvSpPr>
          <p:nvPr/>
        </p:nvSpPr>
        <p:spPr bwMode="auto">
          <a:xfrm>
            <a:off x="966222" y="6172161"/>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9" name="Flèche vers le bas 8"/>
          <p:cNvSpPr/>
          <p:nvPr/>
        </p:nvSpPr>
        <p:spPr>
          <a:xfrm rot="16200000">
            <a:off x="716190" y="6231693"/>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p:nvSpPr>
        <p:spPr>
          <a:xfrm>
            <a:off x="640440" y="5696656"/>
            <a:ext cx="8503559" cy="369332"/>
          </a:xfrm>
          <a:prstGeom prst="rect">
            <a:avLst/>
          </a:prstGeom>
        </p:spPr>
        <p:txBody>
          <a:bodyPr wrap="square">
            <a:spAutoFit/>
          </a:bodyPr>
          <a:lstStyle/>
          <a:p>
            <a:r>
              <a:rPr lang="en-US" dirty="0">
                <a:solidFill>
                  <a:srgbClr val="FF0000"/>
                </a:solidFill>
                <a:latin typeface="Corbel" pitchFamily="34" charset="0"/>
              </a:rPr>
              <a:t>G</a:t>
            </a:r>
            <a:r>
              <a:rPr lang="en-US" dirty="0">
                <a:latin typeface="Corbel" pitchFamily="34" charset="0"/>
              </a:rPr>
              <a:t> : Perform the correlation  analysis of all pairs of Adult involving variable </a:t>
            </a:r>
            <a:r>
              <a:rPr lang="en-US" i="1" dirty="0" err="1">
                <a:latin typeface="Corbel" pitchFamily="34" charset="0"/>
              </a:rPr>
              <a:t>native_country</a:t>
            </a:r>
            <a:r>
              <a:rPr lang="en-US" i="1" dirty="0">
                <a:latin typeface="Corbel" pitchFamily="34" charset="0"/>
              </a:rPr>
              <a:t> </a:t>
            </a:r>
          </a:p>
        </p:txBody>
      </p:sp>
      <p:pic>
        <p:nvPicPr>
          <p:cNvPr id="11"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2" name="ZoneTexte 3"/>
          <p:cNvSpPr txBox="1">
            <a:spLocks noChangeArrowheads="1"/>
          </p:cNvSpPr>
          <p:nvPr/>
        </p:nvSpPr>
        <p:spPr bwMode="auto">
          <a:xfrm>
            <a:off x="626484" y="4701414"/>
            <a:ext cx="6361806" cy="861774"/>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F</a:t>
            </a:r>
            <a:r>
              <a:rPr lang="en-US" dirty="0">
                <a:latin typeface="Corbel" pitchFamily="34" charset="0"/>
              </a:rPr>
              <a:t> : Idem with new constructed variables </a:t>
            </a:r>
            <a:r>
              <a:rPr lang="en-US" i="1" dirty="0" err="1">
                <a:latin typeface="Corbel" pitchFamily="34" charset="0"/>
              </a:rPr>
              <a:t>PetalArea</a:t>
            </a:r>
            <a:r>
              <a:rPr lang="en-US" dirty="0">
                <a:latin typeface="Corbel" pitchFamily="34" charset="0"/>
              </a:rPr>
              <a:t>  and </a:t>
            </a:r>
            <a:r>
              <a:rPr lang="en-US" i="1" dirty="0" err="1">
                <a:latin typeface="Corbel" pitchFamily="34" charset="0"/>
              </a:rPr>
              <a:t>SepalArea</a:t>
            </a:r>
            <a:endParaRPr lang="en-US" i="1" dirty="0">
              <a:latin typeface="Corbel" pitchFamily="34" charset="0"/>
            </a:endParaRPr>
          </a:p>
          <a:p>
            <a:r>
              <a:rPr lang="en-US" dirty="0">
                <a:latin typeface="Corbel" pitchFamily="34" charset="0"/>
              </a:rPr>
              <a:t>   </a:t>
            </a:r>
            <a:r>
              <a:rPr lang="en-US" sz="1400" dirty="0">
                <a:latin typeface="Corbel" pitchFamily="34" charset="0"/>
              </a:rPr>
              <a:t>   (</a:t>
            </a:r>
            <a:r>
              <a:rPr lang="en-US" sz="1400" i="1" dirty="0">
                <a:latin typeface="Corbel" pitchFamily="34" charset="0"/>
              </a:rPr>
              <a:t>tip: use the derivation rule Product in dictionary,</a:t>
            </a:r>
          </a:p>
          <a:p>
            <a:r>
              <a:rPr lang="en-US" sz="1400" i="1" dirty="0">
                <a:latin typeface="Corbel" pitchFamily="34" charset="0"/>
              </a:rPr>
              <a:t>       see </a:t>
            </a:r>
            <a:r>
              <a:rPr lang="en-US" sz="1400" i="1" dirty="0" err="1">
                <a:latin typeface="Corbel" pitchFamily="34" charset="0"/>
              </a:rPr>
              <a:t>KhiopsGuide</a:t>
            </a:r>
            <a:r>
              <a:rPr lang="en-US" sz="1400" i="1" dirty="0">
                <a:latin typeface="Corbel" pitchFamily="34" charset="0"/>
              </a:rPr>
              <a:t>: sections « Derivation rules » and « Appendix »</a:t>
            </a:r>
            <a:r>
              <a:rPr lang="en-US" sz="1400" dirty="0">
                <a:latin typeface="Corbel" pitchFamily="34" charset="0"/>
              </a:rPr>
              <a:t>)</a:t>
            </a:r>
            <a:r>
              <a:rPr lang="en-US" sz="1400" i="1" dirty="0">
                <a:latin typeface="Corbel"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3"/>
          <a:stretch>
            <a:fillRect/>
          </a:stretch>
        </p:blipFill>
        <p:spPr>
          <a:xfrm>
            <a:off x="532523" y="3127458"/>
            <a:ext cx="3498850" cy="316738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Variable construction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29</a:t>
            </a:fld>
            <a:endParaRPr lang="en-US" dirty="0"/>
          </a:p>
        </p:txBody>
      </p:sp>
      <p:sp>
        <p:nvSpPr>
          <p:cNvPr id="19458"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dirty="0"/>
              <a:t>Parameters</a:t>
            </a:r>
          </a:p>
          <a:p>
            <a:pPr>
              <a:buFont typeface="Arial" pitchFamily="34" charset="0"/>
              <a:buChar char="•"/>
            </a:pPr>
            <a:endParaRPr lang="en-US" dirty="0"/>
          </a:p>
        </p:txBody>
      </p:sp>
      <p:pic>
        <p:nvPicPr>
          <p:cNvPr id="15"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cxnSp>
        <p:nvCxnSpPr>
          <p:cNvPr id="12" name="Connecteur droit avec flèche 11"/>
          <p:cNvCxnSpPr/>
          <p:nvPr/>
        </p:nvCxnSpPr>
        <p:spPr>
          <a:xfrm flipH="1">
            <a:off x="948906" y="2704987"/>
            <a:ext cx="3354738" cy="12976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683356" y="291202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a:off x="3876262" y="3278692"/>
            <a:ext cx="427382" cy="16105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p:nvPr/>
        </p:nvCxnSpPr>
        <p:spPr>
          <a:xfrm flipH="1">
            <a:off x="3876264" y="4217437"/>
            <a:ext cx="427380" cy="8721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a:off x="4191000" y="2527255"/>
            <a:ext cx="4953000" cy="4462760"/>
          </a:xfrm>
          <a:prstGeom prst="rect">
            <a:avLst/>
          </a:prstGeom>
          <a:noFill/>
        </p:spPr>
        <p:txBody>
          <a:bodyPr wrap="square">
            <a:spAutoFit/>
          </a:bodyPr>
          <a:lstStyle/>
          <a:p>
            <a:pPr fontAlgn="auto">
              <a:spcBef>
                <a:spcPts val="0"/>
              </a:spcBef>
              <a:spcAft>
                <a:spcPts val="0"/>
              </a:spcAft>
              <a:defRPr/>
            </a:pPr>
            <a:r>
              <a:rPr lang="en-US" sz="1400" b="1" dirty="0">
                <a:latin typeface="+mn-lt"/>
              </a:rPr>
              <a:t>Predictors</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b="1" dirty="0">
                <a:latin typeface="+mn-lt"/>
              </a:rPr>
              <a:t>Feature engineering</a:t>
            </a:r>
          </a:p>
          <a:p>
            <a:pPr marL="285750" indent="-285750" fontAlgn="auto">
              <a:spcBef>
                <a:spcPts val="0"/>
              </a:spcBef>
              <a:spcAft>
                <a:spcPts val="0"/>
              </a:spcAft>
              <a:buFontTx/>
              <a:buChar char="•"/>
              <a:defRPr/>
            </a:pPr>
            <a:r>
              <a:rPr lang="en-US" sz="1200" dirty="0">
                <a:latin typeface="+mn-lt"/>
              </a:rPr>
              <a:t>Max number of constructed variables</a:t>
            </a:r>
          </a:p>
          <a:p>
            <a:pPr marL="742950" lvl="1" indent="-285750" fontAlgn="auto">
              <a:spcBef>
                <a:spcPts val="0"/>
              </a:spcBef>
              <a:spcAft>
                <a:spcPts val="0"/>
              </a:spcAft>
              <a:buFontTx/>
              <a:buChar char="•"/>
              <a:defRPr/>
            </a:pPr>
            <a:r>
              <a:rPr lang="en-US" sz="1200" dirty="0">
                <a:latin typeface="+mn-lt"/>
              </a:rPr>
              <a:t>to build an analyze table from a multi-table schema (see later)</a:t>
            </a:r>
          </a:p>
          <a:p>
            <a:pPr marL="742950" lvl="1" indent="-285750" fontAlgn="auto">
              <a:spcBef>
                <a:spcPts val="0"/>
              </a:spcBef>
              <a:spcAft>
                <a:spcPts val="0"/>
              </a:spcAft>
              <a:buFontTx/>
              <a:buChar char="•"/>
              <a:defRPr/>
            </a:pPr>
            <a:r>
              <a:rPr lang="en-US" sz="1200" dirty="0">
                <a:latin typeface="+mn-lt"/>
              </a:rPr>
              <a:t>automatic extraction of complex information to obtain accurate classifiers</a:t>
            </a:r>
          </a:p>
          <a:p>
            <a:pPr marL="742950" lvl="1"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trees</a:t>
            </a:r>
          </a:p>
          <a:p>
            <a:pPr marL="742950" lvl="1" indent="-285750" fontAlgn="auto">
              <a:spcBef>
                <a:spcPts val="0"/>
              </a:spcBef>
              <a:spcAft>
                <a:spcPts val="0"/>
              </a:spcAft>
              <a:buFontTx/>
              <a:buChar char="•"/>
              <a:defRPr/>
            </a:pPr>
            <a:r>
              <a:rPr lang="en-US" sz="1200" dirty="0">
                <a:latin typeface="+mn-lt"/>
              </a:rPr>
              <a:t>combines natives or constructed variables to extract complex information</a:t>
            </a:r>
          </a:p>
          <a:p>
            <a:pPr marL="742950" lvl="1" indent="-285750" fontAlgn="auto">
              <a:spcBef>
                <a:spcPts val="0"/>
              </a:spcBef>
              <a:spcAft>
                <a:spcPts val="0"/>
              </a:spcAft>
              <a:buFontTx/>
              <a:buChar char="•"/>
              <a:defRPr/>
            </a:pPr>
            <a:r>
              <a:rPr lang="en-US" sz="1200" dirty="0">
                <a:latin typeface="+mn-lt"/>
              </a:rPr>
              <a:t>better accuracy, at the expense of interpretability</a:t>
            </a:r>
          </a:p>
          <a:p>
            <a:pPr marL="285750"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pairs of variable</a:t>
            </a:r>
          </a:p>
          <a:p>
            <a:pPr marL="742950" lvl="1" indent="-285750" fontAlgn="auto">
              <a:spcBef>
                <a:spcPts val="0"/>
              </a:spcBef>
              <a:spcAft>
                <a:spcPts val="0"/>
              </a:spcAft>
              <a:buFontTx/>
              <a:buChar char="•"/>
              <a:defRPr/>
            </a:pPr>
            <a:r>
              <a:rPr lang="en-US" sz="1200" dirty="0">
                <a:latin typeface="+mn-lt"/>
              </a:rPr>
              <a:t>to understand correlation between variables</a:t>
            </a:r>
          </a:p>
          <a:p>
            <a:pPr marL="742950" lvl="1" indent="-285750" fontAlgn="auto">
              <a:spcBef>
                <a:spcPts val="0"/>
              </a:spcBef>
              <a:spcAft>
                <a:spcPts val="0"/>
              </a:spcAft>
              <a:buFontTx/>
              <a:buChar char="•"/>
              <a:defRPr/>
            </a:pPr>
            <a:r>
              <a:rPr lang="en-US" sz="1200" dirty="0">
                <a:latin typeface="+mn-lt"/>
              </a:rPr>
              <a:t>use rather for exploratory analysis rather than for better accuracy</a:t>
            </a:r>
          </a:p>
          <a:p>
            <a:pPr marL="742950" lvl="1" indent="-285750" fontAlgn="auto">
              <a:spcBef>
                <a:spcPts val="0"/>
              </a:spcBef>
              <a:spcAft>
                <a:spcPts val="0"/>
              </a:spcAft>
              <a:buFontTx/>
              <a:buChar char="•"/>
              <a:defRPr/>
            </a:pPr>
            <a:endParaRPr lang="en-US" sz="1200" dirty="0">
              <a:solidFill>
                <a:schemeClr val="accent2"/>
              </a:solidFill>
              <a:latin typeface="+mn-lt"/>
            </a:endParaRPr>
          </a:p>
          <a:p>
            <a:pPr marL="285750" indent="-285750" fontAlgn="auto">
              <a:spcBef>
                <a:spcPts val="0"/>
              </a:spcBef>
              <a:spcAft>
                <a:spcPts val="0"/>
              </a:spcAft>
              <a:defRPr/>
            </a:pPr>
            <a:r>
              <a:rPr lang="en-US" sz="1400" dirty="0">
                <a:solidFill>
                  <a:srgbClr val="FF0000"/>
                </a:solidFill>
                <a:latin typeface="+mn-lt"/>
              </a:rPr>
              <a:t>Recommendation</a:t>
            </a:r>
          </a:p>
          <a:p>
            <a:pPr marL="285750" indent="-285750" fontAlgn="auto">
              <a:spcBef>
                <a:spcPts val="0"/>
              </a:spcBef>
              <a:spcAft>
                <a:spcPts val="0"/>
              </a:spcAft>
              <a:buFont typeface="Arial" panose="020B0604020202020204" pitchFamily="34" charset="0"/>
              <a:buChar char="•"/>
              <a:defRPr/>
            </a:pPr>
            <a:r>
              <a:rPr lang="en-US" sz="1200" dirty="0">
                <a:latin typeface="+mn-lt"/>
              </a:rPr>
              <a:t>start with few constructed variables, and increase incrementally</a:t>
            </a:r>
          </a:p>
          <a:p>
            <a:pPr marL="285750" indent="-285750" fontAlgn="auto">
              <a:spcBef>
                <a:spcPts val="0"/>
              </a:spcBef>
              <a:spcAft>
                <a:spcPts val="0"/>
              </a:spcAft>
              <a:buFont typeface="Arial" panose="020B0604020202020204" pitchFamily="34" charset="0"/>
              <a:buChar char="•"/>
              <a:defRPr/>
            </a:pPr>
            <a:r>
              <a:rPr lang="en-US" sz="1200" dirty="0">
                <a:latin typeface="+mn-lt"/>
              </a:rPr>
              <a:t>idem for trees</a:t>
            </a:r>
          </a:p>
          <a:p>
            <a:pPr marL="742950" lvl="1" indent="-285750" fontAlgn="auto">
              <a:spcBef>
                <a:spcPts val="0"/>
              </a:spcBef>
              <a:spcAft>
                <a:spcPts val="0"/>
              </a:spcAft>
              <a:buFont typeface="Arial" panose="020B0604020202020204" pitchFamily="34" charset="0"/>
              <a:buChar char="•"/>
              <a:defRPr/>
            </a:pPr>
            <a:r>
              <a:rPr lang="en-US" sz="1200" dirty="0">
                <a:latin typeface="+mn-lt"/>
              </a:rPr>
              <a:t>no tree for simpler, faster and more interpretable predictors</a:t>
            </a:r>
          </a:p>
          <a:p>
            <a:pPr marL="742950" lvl="1" indent="-285750" fontAlgn="auto">
              <a:spcBef>
                <a:spcPts val="0"/>
              </a:spcBef>
              <a:spcAft>
                <a:spcPts val="0"/>
              </a:spcAft>
              <a:buFont typeface="Arial" panose="020B0604020202020204" pitchFamily="34" charset="0"/>
              <a:buChar char="•"/>
              <a:defRPr/>
            </a:pPr>
            <a:r>
              <a:rPr lang="en-US" sz="1200" dirty="0">
                <a:latin typeface="+mn-lt"/>
              </a:rPr>
              <a:t>more and more trees for more accurate predictors</a:t>
            </a:r>
          </a:p>
          <a:p>
            <a:pPr marL="285750" indent="-285750" fontAlgn="auto">
              <a:spcBef>
                <a:spcPts val="0"/>
              </a:spcBef>
              <a:spcAft>
                <a:spcPts val="0"/>
              </a:spcAft>
              <a:defRPr/>
            </a:pPr>
            <a:endParaRPr lang="en-US" sz="1200" dirty="0">
              <a:latin typeface="+mn-lt"/>
            </a:endParaRPr>
          </a:p>
        </p:txBody>
      </p:sp>
      <p:cxnSp>
        <p:nvCxnSpPr>
          <p:cNvPr id="21" name="Connecteur droit avec flèche 20"/>
          <p:cNvCxnSpPr/>
          <p:nvPr/>
        </p:nvCxnSpPr>
        <p:spPr>
          <a:xfrm flipH="1">
            <a:off x="3876262" y="5159829"/>
            <a:ext cx="427382" cy="1367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&amp; </a:t>
            </a:r>
            <a:r>
              <a:rPr lang="en-US" noProof="0" dirty="0" err="1">
                <a:solidFill>
                  <a:schemeClr val="accent1">
                    <a:satMod val="150000"/>
                  </a:schemeClr>
                </a:solidFill>
              </a:rPr>
              <a:t>Khiops</a:t>
            </a:r>
            <a:r>
              <a:rPr lang="en-US" noProof="0" dirty="0">
                <a:solidFill>
                  <a:schemeClr val="accent1">
                    <a:satMod val="150000"/>
                  </a:schemeClr>
                </a:solidFill>
              </a:rPr>
              <a:t> Visualization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3</a:t>
            </a:fld>
            <a:endParaRPr lang="fr-FR"/>
          </a:p>
        </p:txBody>
      </p:sp>
      <p:sp>
        <p:nvSpPr>
          <p:cNvPr id="3" name="Espace réservé du contenu 2"/>
          <p:cNvSpPr>
            <a:spLocks noGrp="1"/>
          </p:cNvSpPr>
          <p:nvPr>
            <p:ph sz="quarter" idx="1"/>
          </p:nvPr>
        </p:nvSpPr>
        <p:spPr>
          <a:xfrm>
            <a:off x="1129005" y="2276669"/>
            <a:ext cx="7249886" cy="2052735"/>
          </a:xfrm>
        </p:spPr>
        <p:txBody>
          <a:bodyPr rtlCol="0">
            <a:normAutofit/>
          </a:bodyPr>
          <a:lstStyle/>
          <a:p>
            <a:pPr marL="438912" indent="-320040" fontAlgn="auto">
              <a:spcBef>
                <a:spcPts val="0"/>
              </a:spcBef>
              <a:spcAft>
                <a:spcPts val="0"/>
              </a:spcAft>
              <a:buNone/>
              <a:defRPr/>
            </a:pPr>
            <a:endParaRPr lang="en-US" noProof="0" dirty="0">
              <a:solidFill>
                <a:srgbClr val="0000FF"/>
              </a:solidFill>
            </a:endParaRPr>
          </a:p>
          <a:p>
            <a:pPr marL="438912" indent="-320040" fontAlgn="auto">
              <a:spcBef>
                <a:spcPts val="0"/>
              </a:spcBef>
              <a:spcAft>
                <a:spcPts val="0"/>
              </a:spcAft>
              <a:buNone/>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192204" y="2269039"/>
            <a:ext cx="983456" cy="933450"/>
          </a:xfrm>
          <a:prstGeom prst="rect">
            <a:avLst/>
          </a:prstGeom>
          <a:noFill/>
          <a:ln w="9525">
            <a:noFill/>
            <a:miter lim="800000"/>
            <a:headEnd/>
            <a:tailEnd/>
          </a:ln>
          <a:effectLst/>
        </p:spPr>
      </p:pic>
      <p:sp>
        <p:nvSpPr>
          <p:cNvPr id="8" name="Espace réservé du contenu 2"/>
          <p:cNvSpPr txBox="1">
            <a:spLocks/>
          </p:cNvSpPr>
          <p:nvPr/>
        </p:nvSpPr>
        <p:spPr bwMode="auto">
          <a:xfrm>
            <a:off x="1129005" y="2052735"/>
            <a:ext cx="7249886" cy="3937518"/>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endParaRPr kumimoji="0" lang="fr-FR" sz="5100" b="0" i="0" u="none" strike="noStrike" kern="1200" cap="none" spc="0" normalizeH="0" baseline="0" noProof="0" dirty="0">
              <a:ln>
                <a:noFill/>
              </a:ln>
              <a:solidFill>
                <a:srgbClr val="FF0000"/>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Optimal data preparation based on </a:t>
            </a:r>
            <a:r>
              <a:rPr kumimoji="0" lang="en-US" sz="3600" b="0" i="0" u="none" strike="noStrike" kern="1200" cap="none" spc="0" normalizeH="0" baseline="0" noProof="0" dirty="0" err="1">
                <a:ln>
                  <a:noFill/>
                </a:ln>
                <a:solidFill>
                  <a:schemeClr val="tx1"/>
                </a:solidFill>
                <a:effectLst/>
                <a:uLnTx/>
                <a:uFillTx/>
                <a:latin typeface="+mn-lt"/>
                <a:ea typeface="+mn-ea"/>
                <a:cs typeface="+mn-cs"/>
              </a:rPr>
              <a:t>discretization</a:t>
            </a:r>
            <a:r>
              <a:rPr kumimoji="0" lang="en-US" sz="3600" b="0" i="0" u="none" strike="noStrike" kern="1200" cap="none" spc="0" normalizeH="0" baseline="0" noProof="0" dirty="0">
                <a:ln>
                  <a:noFill/>
                </a:ln>
                <a:solidFill>
                  <a:schemeClr val="tx1"/>
                </a:solidFill>
                <a:effectLst/>
                <a:uLnTx/>
                <a:uFillTx/>
                <a:latin typeface="+mn-lt"/>
                <a:ea typeface="+mn-ea"/>
                <a:cs typeface="+mn-cs"/>
              </a:rPr>
              <a:t> and value grouping</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Scoring models for classification and regression</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Correlation analysis between pairs of variables</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lang="fr-FR" sz="3600" dirty="0">
              <a:solidFill>
                <a:srgbClr val="0000FF"/>
              </a:solidFill>
              <a:latin typeface="+mn-lt"/>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r>
              <a:rPr kumimoji="0" lang="fr-FR" sz="5100" b="0" i="0" u="none" strike="noStrike" kern="1200" cap="none" spc="0" normalizeH="0" baseline="0" noProof="0" dirty="0" err="1">
                <a:ln>
                  <a:noFill/>
                </a:ln>
                <a:solidFill>
                  <a:srgbClr val="FF0000"/>
                </a:solidFill>
                <a:effectLst/>
                <a:uLnTx/>
                <a:uFillTx/>
                <a:latin typeface="+mn-lt"/>
                <a:ea typeface="+mn-ea"/>
                <a:cs typeface="+mn-cs"/>
              </a:rPr>
              <a:t>Visualization</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Analysis of </a:t>
            </a:r>
            <a:r>
              <a:rPr kumimoji="0" lang="en-US" sz="3600" b="0" i="0" u="none" strike="noStrike" kern="1200" cap="none" spc="0" normalizeH="0" baseline="0" noProof="0" dirty="0" err="1">
                <a:ln>
                  <a:noFill/>
                </a:ln>
                <a:solidFill>
                  <a:schemeClr val="tx1"/>
                </a:solidFill>
                <a:effectLst/>
                <a:uLnTx/>
                <a:uFillTx/>
                <a:latin typeface="+mn-lt"/>
                <a:ea typeface="+mn-ea"/>
                <a:cs typeface="+mn-cs"/>
              </a:rPr>
              <a:t>Khiops</a:t>
            </a:r>
            <a:r>
              <a:rPr kumimoji="0" lang="en-US" sz="3600" b="0" i="0" u="none" strike="noStrike" kern="1200" cap="none" spc="0" normalizeH="0" baseline="0" noProof="0" dirty="0">
                <a:ln>
                  <a:noFill/>
                </a:ln>
                <a:solidFill>
                  <a:schemeClr val="tx1"/>
                </a:solidFill>
                <a:effectLst/>
                <a:uLnTx/>
                <a:uFillTx/>
                <a:latin typeface="+mn-lt"/>
                <a:ea typeface="+mn-ea"/>
                <a:cs typeface="+mn-cs"/>
              </a:rPr>
              <a:t> results using an interactive visualization tool</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4" y="4295955"/>
            <a:ext cx="1239196" cy="9382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H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30</a:t>
            </a:fld>
            <a:endParaRPr lang="en-US" dirty="0">
              <a:solidFill>
                <a:schemeClr val="accent3">
                  <a:shade val="75000"/>
                </a:schemeClr>
              </a:solidFill>
            </a:endParaRP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1" name="ZoneTexte 4"/>
          <p:cNvSpPr txBox="1">
            <a:spLocks noChangeArrowheads="1"/>
          </p:cNvSpPr>
          <p:nvPr/>
        </p:nvSpPr>
        <p:spPr bwMode="auto">
          <a:xfrm>
            <a:off x="1587500" y="3576638"/>
            <a:ext cx="6346096"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Letter</a:t>
            </a:r>
          </a:p>
          <a:p>
            <a:r>
              <a:rPr lang="en-US" dirty="0">
                <a:latin typeface="Corbel" pitchFamily="34" charset="0"/>
              </a:rPr>
              <a:t>	Build  0, 10, 50 trees</a:t>
            </a:r>
          </a:p>
        </p:txBody>
      </p:sp>
      <p:sp>
        <p:nvSpPr>
          <p:cNvPr id="13" name="ZoneTexte 6"/>
          <p:cNvSpPr txBox="1">
            <a:spLocks noChangeArrowheads="1"/>
          </p:cNvSpPr>
          <p:nvPr/>
        </p:nvSpPr>
        <p:spPr bwMode="auto">
          <a:xfrm>
            <a:off x="1928813" y="4943475"/>
            <a:ext cx="6072187" cy="1200329"/>
          </a:xfrm>
          <a:prstGeom prst="rect">
            <a:avLst/>
          </a:prstGeom>
          <a:noFill/>
          <a:ln w="9525">
            <a:noFill/>
            <a:miter lim="800000"/>
            <a:headEnd/>
            <a:tailEnd/>
          </a:ln>
        </p:spPr>
        <p:txBody>
          <a:bodyPr wrap="square">
            <a:spAutoFit/>
          </a:bodyPr>
          <a:lstStyle/>
          <a:p>
            <a:r>
              <a:rPr lang="en-US" dirty="0">
                <a:latin typeface="Corbel" pitchFamily="34" charset="0"/>
              </a:rPr>
              <a:t>Interpret the analysis results, and the trade-off between number of trees, training time and test accuracy</a:t>
            </a:r>
          </a:p>
          <a:p>
            <a:endParaRPr lang="en-US" dirty="0">
              <a:latin typeface="Corbel" pitchFamily="34" charset="0"/>
            </a:endParaRPr>
          </a:p>
          <a:p>
            <a:endParaRPr lang="en-US" dirty="0">
              <a:latin typeface="Corbel" pitchFamily="34" charset="0"/>
            </a:endParaRPr>
          </a:p>
        </p:txBody>
      </p:sp>
      <p:sp>
        <p:nvSpPr>
          <p:cNvPr id="14" name="Flèche vers le bas 13"/>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solidFill>
                  <a:schemeClr val="accent1">
                    <a:satMod val="150000"/>
                  </a:schemeClr>
                </a:solidFill>
              </a:rPr>
              <a:t>Integration in information systems</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31</a:t>
            </a:fld>
            <a:endParaRPr lang="en-US" dirty="0"/>
          </a:p>
        </p:txBody>
      </p:sp>
      <p:sp>
        <p:nvSpPr>
          <p:cNvPr id="4" name="Espace réservé du contenu 3"/>
          <p:cNvSpPr>
            <a:spLocks noGrp="1"/>
          </p:cNvSpPr>
          <p:nvPr>
            <p:ph sz="quarter" idx="1"/>
          </p:nvPr>
        </p:nvSpPr>
        <p:spPr>
          <a:xfrm>
            <a:off x="612648" y="1719468"/>
            <a:ext cx="8153400" cy="4850296"/>
          </a:xfrm>
        </p:spPr>
        <p:txBody>
          <a:bodyPr>
            <a:normAutofit fontScale="62500" lnSpcReduction="20000"/>
          </a:bodyPr>
          <a:lstStyle/>
          <a:p>
            <a:pPr>
              <a:buFont typeface="Arial" pitchFamily="34" charset="0"/>
              <a:buChar char="•"/>
            </a:pPr>
            <a:r>
              <a:rPr lang="en-US" dirty="0"/>
              <a:t>Batch mode</a:t>
            </a:r>
          </a:p>
          <a:p>
            <a:pPr lvl="1">
              <a:buFont typeface="Arial" pitchFamily="34" charset="0"/>
              <a:buChar char="•"/>
            </a:pPr>
            <a:r>
              <a:rPr lang="en-US" dirty="0"/>
              <a:t>to record and replay </a:t>
            </a:r>
            <a:r>
              <a:rPr lang="en-US" dirty="0" err="1"/>
              <a:t>Khiops</a:t>
            </a:r>
            <a:r>
              <a:rPr lang="en-US" dirty="0"/>
              <a:t> scripts</a:t>
            </a:r>
          </a:p>
          <a:p>
            <a:pPr lvl="1">
              <a:buFont typeface="Arial" pitchFamily="34" charset="0"/>
              <a:buChar char="•"/>
            </a:pPr>
            <a:r>
              <a:rPr lang="en-US" dirty="0"/>
              <a:t>to perform any </a:t>
            </a:r>
            <a:r>
              <a:rPr lang="en-US" dirty="0" err="1"/>
              <a:t>Khiops</a:t>
            </a:r>
            <a:r>
              <a:rPr lang="en-US" dirty="0"/>
              <a:t> task from any programming language </a:t>
            </a:r>
          </a:p>
          <a:p>
            <a:pPr lvl="1">
              <a:buFont typeface="Arial" pitchFamily="34" charset="0"/>
              <a:buChar char="•"/>
            </a:pPr>
            <a:r>
              <a:rPr lang="en-US" dirty="0"/>
              <a:t>see next slide</a:t>
            </a:r>
          </a:p>
          <a:p>
            <a:pPr lvl="1">
              <a:buFont typeface="Arial" pitchFamily="34" charset="0"/>
              <a:buChar char="•"/>
            </a:pPr>
            <a:endParaRPr lang="en-US" dirty="0"/>
          </a:p>
          <a:p>
            <a:pPr>
              <a:buFont typeface="Arial" pitchFamily="34" charset="0"/>
              <a:buChar char="•"/>
            </a:pPr>
            <a:r>
              <a:rPr lang="en-US" dirty="0" err="1"/>
              <a:t>Khiops</a:t>
            </a:r>
            <a:r>
              <a:rPr lang="en-US" dirty="0"/>
              <a:t> Native Interface (KNI)</a:t>
            </a:r>
          </a:p>
          <a:p>
            <a:pPr lvl="1">
              <a:buFont typeface="Arial" pitchFamily="34" charset="0"/>
              <a:buChar char="•"/>
            </a:pPr>
            <a:r>
              <a:rPr lang="en-US" dirty="0"/>
              <a:t>dynamic link library (DLL) for online deployment of </a:t>
            </a:r>
            <a:r>
              <a:rPr lang="en-US" dirty="0" err="1"/>
              <a:t>Khiops</a:t>
            </a:r>
            <a:r>
              <a:rPr lang="en-US" dirty="0"/>
              <a:t> models</a:t>
            </a:r>
          </a:p>
          <a:p>
            <a:pPr lvl="1">
              <a:buFont typeface="Arial" pitchFamily="34" charset="0"/>
              <a:buChar char="•"/>
            </a:pPr>
            <a:r>
              <a:rPr lang="en-US" dirty="0"/>
              <a:t>package to download from </a:t>
            </a:r>
            <a:r>
              <a:rPr lang="en-US" dirty="0">
                <a:hlinkClick r:id="rId2"/>
              </a:rPr>
              <a:t>www.khiops.com</a:t>
            </a:r>
            <a:endParaRPr lang="en-US" dirty="0"/>
          </a:p>
          <a:p>
            <a:pPr lvl="1">
              <a:buFont typeface="Arial" pitchFamily="34" charset="0"/>
              <a:buChar char="•"/>
            </a:pPr>
            <a:endParaRPr lang="en-US" dirty="0"/>
          </a:p>
          <a:p>
            <a:pPr>
              <a:buFont typeface="Arial" pitchFamily="34" charset="0"/>
              <a:buChar char="•"/>
            </a:pPr>
            <a:r>
              <a:rPr lang="en-US" dirty="0"/>
              <a:t>Python </a:t>
            </a:r>
            <a:r>
              <a:rPr lang="en-US" dirty="0" err="1"/>
              <a:t>Khiops</a:t>
            </a:r>
            <a:r>
              <a:rPr lang="en-US" dirty="0"/>
              <a:t> Library (</a:t>
            </a:r>
            <a:r>
              <a:rPr lang="en-US" dirty="0" err="1"/>
              <a:t>pykhiops</a:t>
            </a:r>
            <a:r>
              <a:rPr lang="en-US" dirty="0"/>
              <a:t>)</a:t>
            </a:r>
          </a:p>
          <a:p>
            <a:pPr lvl="1">
              <a:buFont typeface="Arial" pitchFamily="34" charset="0"/>
              <a:buChar char="•"/>
            </a:pPr>
            <a:r>
              <a:rPr lang="en-US" dirty="0"/>
              <a:t>to perform any </a:t>
            </a:r>
            <a:r>
              <a:rPr lang="en-US" dirty="0" err="1"/>
              <a:t>Khiops</a:t>
            </a:r>
            <a:r>
              <a:rPr lang="en-US" dirty="0"/>
              <a:t> task from python</a:t>
            </a:r>
          </a:p>
          <a:p>
            <a:pPr lvl="1">
              <a:buFont typeface="Arial" pitchFamily="34" charset="0"/>
              <a:buChar char="•"/>
            </a:pPr>
            <a:r>
              <a:rPr lang="en-US" dirty="0"/>
              <a:t>to inspect any </a:t>
            </a:r>
            <a:r>
              <a:rPr lang="en-US" dirty="0" err="1"/>
              <a:t>Khiops</a:t>
            </a:r>
            <a:r>
              <a:rPr lang="en-US" dirty="0"/>
              <a:t> analysis results from python</a:t>
            </a:r>
          </a:p>
          <a:p>
            <a:pPr lvl="1">
              <a:buFont typeface="Arial" pitchFamily="34" charset="0"/>
              <a:buChar char="•"/>
            </a:pPr>
            <a:r>
              <a:rPr lang="en-US" dirty="0"/>
              <a:t>python package available from </a:t>
            </a:r>
            <a:r>
              <a:rPr lang="en-US" dirty="0">
                <a:hlinkClick r:id="rId2"/>
              </a:rPr>
              <a:t>www.khiops.com</a:t>
            </a:r>
            <a:endParaRPr lang="en-US" dirty="0"/>
          </a:p>
          <a:p>
            <a:pPr lvl="1">
              <a:buFont typeface="Arial" pitchFamily="34" charset="0"/>
              <a:buChar char="•"/>
            </a:pPr>
            <a:endParaRPr lang="en-US" dirty="0"/>
          </a:p>
          <a:p>
            <a:pPr>
              <a:buFont typeface="Arial" pitchFamily="34" charset="0"/>
              <a:buChar char="•"/>
            </a:pPr>
            <a:r>
              <a:rPr lang="en-US" dirty="0"/>
              <a:t>JSON file exports</a:t>
            </a:r>
          </a:p>
          <a:p>
            <a:pPr lvl="1">
              <a:buFont typeface="Arial" pitchFamily="34" charset="0"/>
              <a:buChar char="•"/>
            </a:pPr>
            <a:r>
              <a:rPr lang="en-US" dirty="0" err="1"/>
              <a:t>Khiops</a:t>
            </a:r>
            <a:r>
              <a:rPr lang="en-US" dirty="0"/>
              <a:t> dictionaries and analysis results can be exported from the </a:t>
            </a:r>
            <a:r>
              <a:rPr lang="en-US" dirty="0" err="1"/>
              <a:t>Khiops</a:t>
            </a:r>
            <a:r>
              <a:rPr lang="en-US" dirty="0"/>
              <a:t> tool</a:t>
            </a:r>
          </a:p>
          <a:p>
            <a:pPr marL="365760" lvl="1" indent="0">
              <a:buNone/>
            </a:pPr>
            <a:r>
              <a:rPr lang="en-US" dirty="0"/>
              <a:t>     to exploit </a:t>
            </a:r>
            <a:r>
              <a:rPr lang="en-US" dirty="0" err="1"/>
              <a:t>Khiops</a:t>
            </a:r>
            <a:r>
              <a:rPr lang="en-US" dirty="0"/>
              <a:t> results from any programming language</a:t>
            </a:r>
          </a:p>
          <a:p>
            <a:pPr lvl="1">
              <a:buFont typeface="Arial" pitchFamily="34" charset="0"/>
              <a:buChar cha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Batch  mode</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32</a:t>
            </a:fld>
            <a:endParaRPr lang="en-US" dirty="0"/>
          </a:p>
        </p:txBody>
      </p:sp>
      <p:sp>
        <p:nvSpPr>
          <p:cNvPr id="3" name="Espace réservé du contenu 2"/>
          <p:cNvSpPr>
            <a:spLocks noGrp="1"/>
          </p:cNvSpPr>
          <p:nvPr>
            <p:ph sz="quarter" idx="1"/>
          </p:nvPr>
        </p:nvSpPr>
        <p:spPr>
          <a:xfrm>
            <a:off x="4047067" y="2032000"/>
            <a:ext cx="5096933" cy="4588933"/>
          </a:xfrm>
        </p:spPr>
        <p:txBody>
          <a:bodyPr rtlCol="0">
            <a:normAutofit lnSpcReduction="10000"/>
          </a:bodyPr>
          <a:lstStyle/>
          <a:p>
            <a:pPr marL="438912" indent="-320040" fontAlgn="auto">
              <a:spcBef>
                <a:spcPts val="0"/>
              </a:spcBef>
              <a:spcAft>
                <a:spcPts val="0"/>
              </a:spcAft>
              <a:buFont typeface="Arial" pitchFamily="34" charset="0"/>
              <a:buChar char="•"/>
              <a:defRPr/>
            </a:pPr>
            <a:r>
              <a:rPr lang="en-US" sz="2000" dirty="0"/>
              <a:t>Start a Shell </a:t>
            </a:r>
            <a:r>
              <a:rPr lang="en-US" sz="2000" dirty="0" err="1"/>
              <a:t>Khiops</a:t>
            </a: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r>
              <a:rPr lang="en-US" sz="2000" dirty="0"/>
              <a:t>Record a script « automatically» using    </a:t>
            </a:r>
            <a:r>
              <a:rPr lang="en-US" sz="2000" dirty="0" err="1"/>
              <a:t>Khiops</a:t>
            </a:r>
            <a:r>
              <a:rPr lang="en-US" sz="2000" dirty="0"/>
              <a:t> user interface</a:t>
            </a:r>
            <a:r>
              <a:rPr lang="en-US" sz="1600" dirty="0">
                <a:solidFill>
                  <a:srgbClr val="0000FF"/>
                </a:solidFill>
              </a:rPr>
              <a:t>		</a:t>
            </a:r>
          </a:p>
          <a:p>
            <a:pPr marL="438912" indent="-320040" fontAlgn="auto">
              <a:spcBef>
                <a:spcPts val="0"/>
              </a:spcBef>
              <a:spcAft>
                <a:spcPts val="0"/>
              </a:spcAft>
              <a:buNone/>
              <a:defRPr/>
            </a:pPr>
            <a:r>
              <a:rPr lang="en-US" sz="1600" dirty="0">
                <a:solidFill>
                  <a:srgbClr val="0000FF"/>
                </a:solidFill>
              </a:rPr>
              <a:t>			</a:t>
            </a:r>
            <a:r>
              <a:rPr lang="en-US" sz="1600" dirty="0" err="1"/>
              <a:t>khiops</a:t>
            </a:r>
            <a:r>
              <a:rPr lang="en-US" sz="1600" dirty="0"/>
              <a:t> –o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o = output</a:t>
            </a:r>
          </a:p>
          <a:p>
            <a:pPr marL="731012" lvl="1" indent="-320040" fontAlgn="auto">
              <a:spcBef>
                <a:spcPts val="0"/>
              </a:spcBef>
              <a:spcAft>
                <a:spcPts val="0"/>
              </a:spcAft>
              <a:buFont typeface="Arial" pitchFamily="34" charset="0"/>
              <a:buChar char="•"/>
              <a:defRPr/>
            </a:pPr>
            <a:endParaRPr lang="en-US" sz="1600" dirty="0"/>
          </a:p>
          <a:p>
            <a:pPr marL="438912" indent="-320040" fontAlgn="auto">
              <a:spcBef>
                <a:spcPts val="0"/>
              </a:spcBef>
              <a:spcAft>
                <a:spcPts val="0"/>
              </a:spcAft>
              <a:buFont typeface="Arial" pitchFamily="34" charset="0"/>
              <a:buChar char="•"/>
              <a:defRPr/>
            </a:pPr>
            <a:r>
              <a:rPr lang="en-US" sz="2000" dirty="0"/>
              <a:t>Replay a script from the shell</a:t>
            </a:r>
          </a:p>
          <a:p>
            <a:pPr marL="731012" lvl="1" indent="-320040" fontAlgn="auto">
              <a:spcBef>
                <a:spcPts val="0"/>
              </a:spcBef>
              <a:spcAft>
                <a:spcPts val="0"/>
              </a:spcAft>
              <a:buNone/>
              <a:defRPr/>
            </a:pPr>
            <a:r>
              <a:rPr lang="en-US" sz="1600" dirty="0">
                <a:solidFill>
                  <a:srgbClr val="0000FF"/>
                </a:solidFill>
              </a:rPr>
              <a:t>			</a:t>
            </a:r>
            <a:r>
              <a:rPr lang="en-US" sz="1600" dirty="0" err="1"/>
              <a:t>khiops</a:t>
            </a:r>
            <a:r>
              <a:rPr lang="en-US" sz="1600" dirty="0"/>
              <a:t> –</a:t>
            </a:r>
            <a:r>
              <a:rPr lang="en-US" sz="1600" dirty="0" err="1"/>
              <a:t>i</a:t>
            </a:r>
            <a:r>
              <a:rPr lang="en-US" sz="1600" dirty="0"/>
              <a:t>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a:t>
            </a:r>
            <a:r>
              <a:rPr lang="en-US" sz="1600" dirty="0" err="1">
                <a:solidFill>
                  <a:srgbClr val="FF0000"/>
                </a:solidFill>
              </a:rPr>
              <a:t>i</a:t>
            </a:r>
            <a:r>
              <a:rPr lang="en-US" sz="1600" dirty="0">
                <a:solidFill>
                  <a:srgbClr val="FF0000"/>
                </a:solidFill>
              </a:rPr>
              <a:t> = input</a:t>
            </a:r>
          </a:p>
          <a:p>
            <a:pPr marL="731012" lvl="1" indent="-320040" fontAlgn="auto">
              <a:spcBef>
                <a:spcPts val="0"/>
              </a:spcBef>
              <a:spcAft>
                <a:spcPts val="0"/>
              </a:spcAft>
              <a:buFont typeface="Arial" pitchFamily="34" charset="0"/>
              <a:buChar char="•"/>
              <a:defRPr/>
            </a:pPr>
            <a:endParaRPr lang="en-US" sz="1600" dirty="0">
              <a:solidFill>
                <a:srgbClr val="FF0000"/>
              </a:solidFill>
            </a:endParaRPr>
          </a:p>
          <a:p>
            <a:pPr marL="438912" indent="-320040" fontAlgn="auto">
              <a:spcBef>
                <a:spcPts val="0"/>
              </a:spcBef>
              <a:spcAft>
                <a:spcPts val="0"/>
              </a:spcAft>
              <a:buFont typeface="Arial" pitchFamily="34" charset="0"/>
              <a:buChar char="•"/>
              <a:defRPr/>
            </a:pPr>
            <a:r>
              <a:rPr lang="en-US" sz="2000" dirty="0"/>
              <a:t>Replay a script from Windows Explorer</a:t>
            </a:r>
          </a:p>
          <a:p>
            <a:pPr marL="731012" lvl="1" indent="-320040">
              <a:spcBef>
                <a:spcPts val="0"/>
              </a:spcBef>
              <a:buNone/>
              <a:defRPr/>
            </a:pPr>
            <a:r>
              <a:rPr lang="en-US" sz="1600" dirty="0">
                <a:solidFill>
                  <a:srgbClr val="0000FF"/>
                </a:solidFill>
              </a:rPr>
              <a:t>			</a:t>
            </a:r>
            <a:r>
              <a:rPr lang="en-US" sz="1600" dirty="0"/>
              <a:t>right click on script file</a:t>
            </a:r>
          </a:p>
          <a:p>
            <a:pPr marL="731012" lvl="1" indent="-320040" fontAlgn="auto">
              <a:spcBef>
                <a:spcPts val="0"/>
              </a:spcBef>
              <a:spcAft>
                <a:spcPts val="0"/>
              </a:spcAft>
              <a:buNone/>
              <a:defRPr/>
            </a:pPr>
            <a:r>
              <a:rPr lang="en-US" sz="1600" dirty="0">
                <a:solidFill>
                  <a:srgbClr val="0000FF"/>
                </a:solidFill>
              </a:rPr>
              <a:t>	</a:t>
            </a:r>
          </a:p>
          <a:p>
            <a:pPr marL="731012" lvl="1" indent="-320040" fontAlgn="auto">
              <a:spcBef>
                <a:spcPts val="0"/>
              </a:spcBef>
              <a:spcAft>
                <a:spcPts val="0"/>
              </a:spcAft>
              <a:buNone/>
              <a:defRPr/>
            </a:pPr>
            <a:endParaRPr lang="en-US" sz="1600" dirty="0"/>
          </a:p>
        </p:txBody>
      </p:sp>
      <p:pic>
        <p:nvPicPr>
          <p:cNvPr id="27659" name="Picture 11"/>
          <p:cNvPicPr>
            <a:picLocks noChangeAspect="1" noChangeArrowheads="1"/>
          </p:cNvPicPr>
          <p:nvPr/>
        </p:nvPicPr>
        <p:blipFill>
          <a:blip r:embed="rId2"/>
          <a:srcRect/>
          <a:stretch>
            <a:fillRect/>
          </a:stretch>
        </p:blipFill>
        <p:spPr bwMode="auto">
          <a:xfrm>
            <a:off x="1196338" y="1707615"/>
            <a:ext cx="1714500" cy="1628775"/>
          </a:xfrm>
          <a:prstGeom prst="rect">
            <a:avLst/>
          </a:prstGeom>
          <a:noFill/>
          <a:ln w="9525">
            <a:noFill/>
            <a:miter lim="800000"/>
            <a:headEnd/>
            <a:tailEnd/>
          </a:ln>
        </p:spPr>
      </p:pic>
      <p:cxnSp>
        <p:nvCxnSpPr>
          <p:cNvPr id="12" name="Connecteur droit avec flèche 11"/>
          <p:cNvCxnSpPr/>
          <p:nvPr/>
        </p:nvCxnSpPr>
        <p:spPr>
          <a:xfrm flipH="1">
            <a:off x="2751667" y="2235200"/>
            <a:ext cx="15240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1" name="Picture 13"/>
          <p:cNvPicPr>
            <a:picLocks noChangeAspect="1" noChangeArrowheads="1"/>
          </p:cNvPicPr>
          <p:nvPr/>
        </p:nvPicPr>
        <p:blipFill>
          <a:blip r:embed="rId3"/>
          <a:srcRect/>
          <a:stretch>
            <a:fillRect/>
          </a:stretch>
        </p:blipFill>
        <p:spPr bwMode="auto">
          <a:xfrm>
            <a:off x="645051" y="3522138"/>
            <a:ext cx="3224213" cy="1628775"/>
          </a:xfrm>
          <a:prstGeom prst="rect">
            <a:avLst/>
          </a:prstGeom>
          <a:noFill/>
          <a:ln w="9525">
            <a:noFill/>
            <a:miter lim="800000"/>
            <a:headEnd/>
            <a:tailEnd/>
          </a:ln>
        </p:spPr>
      </p:pic>
      <p:cxnSp>
        <p:nvCxnSpPr>
          <p:cNvPr id="17" name="Connecteur droit avec flèche 16"/>
          <p:cNvCxnSpPr/>
          <p:nvPr/>
        </p:nvCxnSpPr>
        <p:spPr>
          <a:xfrm flipH="1">
            <a:off x="2540000" y="3344333"/>
            <a:ext cx="1744133" cy="5249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3" name="Picture 15"/>
          <p:cNvPicPr>
            <a:picLocks noChangeAspect="1" noChangeArrowheads="1"/>
          </p:cNvPicPr>
          <p:nvPr/>
        </p:nvPicPr>
        <p:blipFill>
          <a:blip r:embed="rId4"/>
          <a:srcRect/>
          <a:stretch>
            <a:fillRect/>
          </a:stretch>
        </p:blipFill>
        <p:spPr bwMode="auto">
          <a:xfrm>
            <a:off x="746655" y="5415921"/>
            <a:ext cx="2620328" cy="1213485"/>
          </a:xfrm>
          <a:prstGeom prst="rect">
            <a:avLst/>
          </a:prstGeom>
          <a:noFill/>
          <a:ln w="9525">
            <a:noFill/>
            <a:miter lim="800000"/>
            <a:headEnd/>
            <a:tailEnd/>
          </a:ln>
        </p:spPr>
      </p:pic>
      <p:cxnSp>
        <p:nvCxnSpPr>
          <p:cNvPr id="22" name="Connecteur droit avec flèche 21"/>
          <p:cNvCxnSpPr/>
          <p:nvPr/>
        </p:nvCxnSpPr>
        <p:spPr>
          <a:xfrm flipH="1">
            <a:off x="3259667" y="5926667"/>
            <a:ext cx="1024466" cy="6434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I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33</a:t>
            </a:fld>
            <a:endParaRPr lang="en-US" dirty="0">
              <a:solidFill>
                <a:schemeClr val="accent3">
                  <a:shade val="75000"/>
                </a:schemeClr>
              </a:solidFill>
            </a:endParaRPr>
          </a:p>
        </p:txBody>
      </p:sp>
      <p:sp>
        <p:nvSpPr>
          <p:cNvPr id="28674" name="ZoneTexte 2"/>
          <p:cNvSpPr txBox="1">
            <a:spLocks noChangeArrowheads="1"/>
          </p:cNvSpPr>
          <p:nvPr/>
        </p:nvSpPr>
        <p:spPr bwMode="auto">
          <a:xfrm>
            <a:off x="1587500" y="3576638"/>
            <a:ext cx="373563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I</a:t>
            </a:r>
            <a:r>
              <a:rPr lang="en-US" dirty="0">
                <a:latin typeface="Corbel" pitchFamily="34" charset="0"/>
              </a:rPr>
              <a:t> : Record a script file, then replay it …</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p:nvPr/>
        </p:nvPicPr>
        <p:blipFill>
          <a:blip r:embed="rId2"/>
          <a:stretch>
            <a:fillRect/>
          </a:stretch>
        </p:blipFill>
        <p:spPr>
          <a:xfrm>
            <a:off x="278219" y="2035835"/>
            <a:ext cx="3394710" cy="4282432"/>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Deploy a model</a:t>
            </a:r>
            <a:endParaRPr lang="en-US" sz="3200" dirty="0">
              <a:solidFill>
                <a:schemeClr val="accent1">
                  <a:satMod val="150000"/>
                </a:schemeClr>
              </a:solidFill>
            </a:endParaRPr>
          </a:p>
        </p:txBody>
      </p:sp>
      <p:sp>
        <p:nvSpPr>
          <p:cNvPr id="6" name="Espace réservé du numéro de diapositive 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34</a:t>
            </a:fld>
            <a:endParaRPr lang="en-US" dirty="0"/>
          </a:p>
        </p:txBody>
      </p:sp>
      <p:sp>
        <p:nvSpPr>
          <p:cNvPr id="3" name="Espace réservé du contenu 2"/>
          <p:cNvSpPr>
            <a:spLocks noGrp="1"/>
          </p:cNvSpPr>
          <p:nvPr>
            <p:ph sz="quarter" idx="1"/>
          </p:nvPr>
        </p:nvSpPr>
        <p:spPr>
          <a:xfrm>
            <a:off x="3352798" y="1998133"/>
            <a:ext cx="5909733" cy="4233334"/>
          </a:xfrm>
        </p:spPr>
        <p:txBody>
          <a:bodyPr>
            <a:normAutofit lnSpcReduction="10000"/>
          </a:bodyPr>
          <a:lstStyle/>
          <a:p>
            <a:pPr>
              <a:lnSpc>
                <a:spcPct val="80000"/>
              </a:lnSpc>
              <a:buFont typeface="Arial" pitchFamily="34" charset="0"/>
              <a:buChar char="•"/>
            </a:pPr>
            <a:r>
              <a:rPr lang="en-US" sz="2000" dirty="0">
                <a:solidFill>
                  <a:srgbClr val="FF0000"/>
                </a:solidFill>
              </a:rPr>
              <a:t>Steps for model deployment</a:t>
            </a:r>
            <a:r>
              <a:rPr lang="en-US" sz="2000" dirty="0">
                <a:solidFill>
                  <a:srgbClr val="0000FF"/>
                </a:solidFill>
              </a:rPr>
              <a:t>  </a:t>
            </a: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Start from a modeling dictionary </a:t>
            </a:r>
            <a:r>
              <a:rPr lang="en-US" sz="1600" i="1" dirty="0"/>
              <a:t>«  </a:t>
            </a:r>
            <a:r>
              <a:rPr lang="en-US" sz="1600" i="1" dirty="0" err="1"/>
              <a:t>Modeling.kdic</a:t>
            </a:r>
            <a:r>
              <a:rPr lang="en-US" sz="1600" i="1" dirty="0"/>
              <a:t> »</a:t>
            </a:r>
          </a:p>
          <a:p>
            <a:pPr lvl="2">
              <a:lnSpc>
                <a:spcPct val="80000"/>
              </a:lnSpc>
              <a:buFont typeface="Arial" pitchFamily="34" charset="0"/>
              <a:buChar char="•"/>
            </a:pPr>
            <a:r>
              <a:rPr lang="en-US" sz="1300" dirty="0"/>
              <a:t>In « Data dictionary » pane</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Choose the variables to deploy</a:t>
            </a:r>
          </a:p>
          <a:p>
            <a:pPr lvl="2">
              <a:lnSpc>
                <a:spcPct val="80000"/>
              </a:lnSpc>
              <a:buFont typeface="Arial" pitchFamily="34" charset="0"/>
              <a:buChar char="•"/>
            </a:pPr>
            <a:r>
              <a:rPr lang="en-US" sz="1300" dirty="0"/>
              <a:t>Inspect the modeling dictionary In « Data dictionary » pane</a:t>
            </a:r>
          </a:p>
          <a:p>
            <a:pPr marL="685800" lvl="2" indent="0">
              <a:lnSpc>
                <a:spcPct val="80000"/>
              </a:lnSpc>
              <a:buNone/>
            </a:pPr>
            <a:r>
              <a:rPr lang="en-US" sz="1300" dirty="0"/>
              <a:t>	by right-click in the “Dictionaries in file” list</a:t>
            </a:r>
            <a:endParaRPr lang="en-US" sz="1000" dirty="0"/>
          </a:p>
          <a:p>
            <a:pPr lvl="2">
              <a:lnSpc>
                <a:spcPct val="80000"/>
              </a:lnSpc>
              <a:buFont typeface="Arial" pitchFamily="34" charset="0"/>
              <a:buChar char="•"/>
            </a:pPr>
            <a:r>
              <a:rPr lang="en-US" sz="1400" dirty="0"/>
              <a:t>Suppress the «</a:t>
            </a:r>
            <a:r>
              <a:rPr lang="en-US" sz="1400" i="1" dirty="0"/>
              <a:t> Unused </a:t>
            </a:r>
            <a:r>
              <a:rPr lang="en-US" sz="1400" dirty="0"/>
              <a:t>» tag from identifier variables</a:t>
            </a:r>
          </a:p>
          <a:p>
            <a:pPr lvl="2">
              <a:lnSpc>
                <a:spcPct val="80000"/>
              </a:lnSpc>
              <a:buFont typeface="Arial" pitchFamily="34" charset="0"/>
              <a:buChar char="•"/>
            </a:pPr>
            <a:r>
              <a:rPr lang="en-US" sz="1400" dirty="0"/>
              <a:t>Select the prediction variables to deploy</a:t>
            </a:r>
            <a:endParaRPr lang="en-US" sz="1300" dirty="0"/>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3-</a:t>
            </a:r>
            <a:r>
              <a:rPr lang="en-US" sz="1600" dirty="0"/>
              <a:t> Menu : «</a:t>
            </a:r>
            <a:r>
              <a:rPr lang="en-US" sz="1600" i="1" dirty="0"/>
              <a:t> Tools -&gt; Deploy model </a:t>
            </a:r>
            <a:r>
              <a:rPr lang="en-US" sz="1600" dirty="0"/>
              <a:t>»</a:t>
            </a:r>
          </a:p>
          <a:p>
            <a:pPr lvl="1">
              <a:lnSpc>
                <a:spcPct val="80000"/>
              </a:lnSpc>
              <a:buFont typeface="Arial" pitchFamily="34" charset="0"/>
              <a:buChar char="•"/>
            </a:pPr>
            <a:endParaRPr lang="en-US" sz="1600" dirty="0"/>
          </a:p>
          <a:p>
            <a:pPr lvl="1">
              <a:lnSpc>
                <a:spcPct val="80000"/>
              </a:lnSpc>
              <a:buFont typeface="Arial" pitchFamily="34" charset="0"/>
              <a:buChar char="•"/>
            </a:pPr>
            <a:r>
              <a:rPr lang="en-US" sz="1600" dirty="0">
                <a:solidFill>
                  <a:srgbClr val="FF0000"/>
                </a:solidFill>
              </a:rPr>
              <a:t>4-</a:t>
            </a:r>
            <a:r>
              <a:rPr lang="en-US" sz="1600" dirty="0"/>
              <a:t> Deploy model dialog box</a:t>
            </a:r>
          </a:p>
          <a:p>
            <a:pPr lvl="2">
              <a:lnSpc>
                <a:spcPct val="80000"/>
              </a:lnSpc>
              <a:buFont typeface="Arial" pitchFamily="34" charset="0"/>
              <a:buChar char="•"/>
            </a:pPr>
            <a:r>
              <a:rPr lang="en-US" sz="1300" dirty="0"/>
              <a:t>Select deployment dictionary</a:t>
            </a:r>
          </a:p>
          <a:p>
            <a:pPr lvl="2">
              <a:lnSpc>
                <a:spcPct val="80000"/>
              </a:lnSpc>
              <a:buFont typeface="Arial" pitchFamily="34" charset="0"/>
              <a:buChar char="•"/>
            </a:pPr>
            <a:r>
              <a:rPr lang="en-US" sz="1300" dirty="0"/>
              <a:t>Select input database</a:t>
            </a:r>
          </a:p>
          <a:p>
            <a:pPr lvl="2">
              <a:lnSpc>
                <a:spcPct val="80000"/>
              </a:lnSpc>
              <a:buFont typeface="Arial" pitchFamily="34" charset="0"/>
              <a:buChar char="•"/>
            </a:pPr>
            <a:r>
              <a:rPr lang="en-US" sz="1300" dirty="0"/>
              <a:t>Select output database</a:t>
            </a:r>
          </a:p>
          <a:p>
            <a:pPr lvl="2">
              <a:lnSpc>
                <a:spcPct val="80000"/>
              </a:lnSpc>
              <a:buFont typeface="Arial" pitchFamily="34" charset="0"/>
              <a:buChar char="•"/>
            </a:pPr>
            <a:r>
              <a:rPr lang="en-US" sz="1300" dirty="0"/>
              <a:t>Click on « Deploy model » button</a:t>
            </a:r>
          </a:p>
        </p:txBody>
      </p:sp>
      <p:pic>
        <p:nvPicPr>
          <p:cNvPr id="7"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cxnSp>
        <p:nvCxnSpPr>
          <p:cNvPr id="8" name="Connecteur droit avec flèche 7"/>
          <p:cNvCxnSpPr/>
          <p:nvPr/>
        </p:nvCxnSpPr>
        <p:spPr>
          <a:xfrm flipH="1">
            <a:off x="1508666" y="5805577"/>
            <a:ext cx="2623387" cy="339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2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35</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576638"/>
            <a:ext cx="368722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Deploy a classifier on database Iris</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rmAutofit fontScale="90000"/>
          </a:bodyPr>
          <a:lstStyle/>
          <a:p>
            <a:pPr fontAlgn="auto">
              <a:spcAft>
                <a:spcPts val="0"/>
              </a:spcAft>
              <a:defRPr/>
            </a:pP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Coclustering</a:t>
            </a:r>
            <a:r>
              <a:rPr lang="en-US" sz="3600" dirty="0">
                <a:solidFill>
                  <a:schemeClr val="accent1">
                    <a:satMod val="150000"/>
                  </a:schemeClr>
                </a:solidFill>
              </a:rPr>
              <a:t> &amp;</a:t>
            </a:r>
            <a:br>
              <a:rPr lang="en-US" sz="3600" dirty="0">
                <a:solidFill>
                  <a:schemeClr val="accent1">
                    <a:satMod val="150000"/>
                  </a:schemeClr>
                </a:solidFill>
              </a:rPr>
            </a:b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Covisualization</a:t>
            </a:r>
            <a:r>
              <a:rPr lang="en-US" sz="3600" dirty="0">
                <a:solidFill>
                  <a:schemeClr val="accent1">
                    <a:satMod val="150000"/>
                  </a:schemeClr>
                </a:solidFill>
              </a:rPr>
              <a:t>    </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36</a:t>
            </a:fld>
            <a:endParaRPr lang="en-US" dirty="0"/>
          </a:p>
        </p:txBody>
      </p:sp>
      <p:pic>
        <p:nvPicPr>
          <p:cNvPr id="12" name="Picture 7"/>
          <p:cNvPicPr>
            <a:picLocks noChangeAspect="1" noChangeArrowheads="1"/>
          </p:cNvPicPr>
          <p:nvPr/>
        </p:nvPicPr>
        <p:blipFill>
          <a:blip r:embed="rId2"/>
          <a:srcRect/>
          <a:stretch>
            <a:fillRect/>
          </a:stretch>
        </p:blipFill>
        <p:spPr bwMode="auto">
          <a:xfrm>
            <a:off x="145548" y="2825750"/>
            <a:ext cx="983456" cy="933450"/>
          </a:xfrm>
          <a:prstGeom prst="rect">
            <a:avLst/>
          </a:prstGeom>
          <a:noFill/>
          <a:ln w="9525">
            <a:noFill/>
            <a:miter lim="800000"/>
            <a:headEnd/>
            <a:tailEnd/>
          </a:ln>
          <a:effectLst/>
        </p:spPr>
      </p:pic>
      <p:sp>
        <p:nvSpPr>
          <p:cNvPr id="9" name="Espace réservé du contenu 2"/>
          <p:cNvSpPr txBox="1">
            <a:spLocks/>
          </p:cNvSpPr>
          <p:nvPr/>
        </p:nvSpPr>
        <p:spPr bwMode="auto">
          <a:xfrm>
            <a:off x="1129005" y="2286000"/>
            <a:ext cx="7249886" cy="3750906"/>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en-US" sz="36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Coclustering</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Correlation analysis of two or more variables using a hierarchical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model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Covisualization</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Exploratory analysis of </a:t>
            </a:r>
            <a:r>
              <a:rPr kumimoji="0" lang="en-US" sz="3600" b="0" i="0" u="none" strike="noStrike" kern="1200" cap="none" spc="0" normalizeH="0" baseline="0" dirty="0" err="1">
                <a:ln>
                  <a:noFill/>
                </a:ln>
                <a:solidFill>
                  <a:schemeClr val="tx1"/>
                </a:solidFill>
                <a:effectLst/>
                <a:uLnTx/>
                <a:uFillTx/>
                <a:latin typeface="+mn-lt"/>
                <a:ea typeface="+mn-ea"/>
                <a:cs typeface="+mn-cs"/>
              </a:rPr>
              <a:t>Khiops</a:t>
            </a:r>
            <a:r>
              <a:rPr kumimoji="0" lang="en-US" sz="3600" b="0" i="0" u="none" strike="noStrike" kern="1200" cap="none" spc="0" normalizeH="0" baseline="0" dirty="0">
                <a:ln>
                  <a:noFill/>
                </a:ln>
                <a:solidFill>
                  <a:schemeClr val="tx1"/>
                </a:solidFill>
                <a:effectLst/>
                <a:uLnTx/>
                <a:uFillTx/>
                <a:latin typeface="+mn-lt"/>
                <a:ea typeface="+mn-ea"/>
                <a:cs typeface="+mn-cs"/>
              </a:rPr>
              <a:t>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results using an interactive visualization tool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2600" b="0" i="0" u="none" strike="noStrike" kern="1200" cap="none" spc="0" normalizeH="0" baseline="0" dirty="0">
              <a:ln>
                <a:noFill/>
              </a:ln>
              <a:solidFill>
                <a:schemeClr val="tx1"/>
              </a:solidFill>
              <a:effectLst/>
              <a:uLnTx/>
              <a:uFillTx/>
              <a:latin typeface="+mn-lt"/>
              <a:ea typeface="+mn-ea"/>
              <a:cs typeface="+mn-cs"/>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385726"/>
            <a:ext cx="1303866" cy="13038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Autofit/>
          </a:bodyPr>
          <a:lstStyle/>
          <a:p>
            <a:pPr fontAlgn="auto">
              <a:spcAft>
                <a:spcPts val="0"/>
              </a:spcAft>
              <a:defRPr/>
            </a:pP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Coclustering</a:t>
            </a:r>
            <a:r>
              <a:rPr lang="en-US" sz="3200" dirty="0">
                <a:solidFill>
                  <a:schemeClr val="accent1">
                    <a:satMod val="150000"/>
                  </a:schemeClr>
                </a:solidFill>
              </a:rPr>
              <a:t> &amp;</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Covisualization</a:t>
            </a:r>
            <a:r>
              <a:rPr lang="en-US" sz="3200" dirty="0">
                <a:solidFill>
                  <a:schemeClr val="accent1">
                    <a:satMod val="150000"/>
                  </a:schemeClr>
                </a:solidFill>
              </a:rPr>
              <a:t>     </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37</a:t>
            </a:fld>
            <a:endParaRPr lang="en-US" dirty="0"/>
          </a:p>
        </p:txBody>
      </p:sp>
      <p:sp>
        <p:nvSpPr>
          <p:cNvPr id="8" name="Espace réservé du contenu 2"/>
          <p:cNvSpPr txBox="1">
            <a:spLocks/>
          </p:cNvSpPr>
          <p:nvPr/>
        </p:nvSpPr>
        <p:spPr>
          <a:xfrm>
            <a:off x="983455" y="1791995"/>
            <a:ext cx="7466278" cy="2768370"/>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Train a </a:t>
            </a:r>
            <a:r>
              <a:rPr lang="en-US" dirty="0" err="1">
                <a:solidFill>
                  <a:srgbClr val="FF0000"/>
                </a:solidFill>
              </a:rPr>
              <a:t>coclustering</a:t>
            </a:r>
            <a:r>
              <a:rPr lang="en-US" dirty="0">
                <a:solidFill>
                  <a:srgbClr val="FF0000"/>
                </a:solidFill>
              </a:rPr>
              <a:t> model</a:t>
            </a:r>
            <a:r>
              <a:rPr lang="en-US" dirty="0">
                <a:solidFill>
                  <a:srgbClr val="0000FF"/>
                </a:solidFill>
              </a:rPr>
              <a:t>  </a:t>
            </a:r>
          </a:p>
          <a:p>
            <a:pPr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Coclustering</a:t>
            </a:r>
            <a:r>
              <a:rPr lang="en-US" dirty="0"/>
              <a:t> back-end tool</a:t>
            </a:r>
          </a:p>
          <a:p>
            <a:pPr lvl="1" fontAlgn="auto">
              <a:spcAft>
                <a:spcPts val="0"/>
              </a:spcAft>
              <a:buFont typeface="Arial" pitchFamily="34" charset="0"/>
              <a:buChar char="•"/>
              <a:defRPr/>
            </a:pPr>
            <a:endParaRPr lang="en-US" i="1" dirty="0">
              <a:solidFill>
                <a:srgbClr val="FF0000"/>
              </a:solidFill>
            </a:endParaRPr>
          </a:p>
          <a:p>
            <a:pPr lvl="1" fontAlgn="auto">
              <a:spcAft>
                <a:spcPts val="0"/>
              </a:spcAft>
              <a:buFont typeface="Arial" pitchFamily="34" charset="0"/>
              <a:buChar char="•"/>
              <a:defRPr/>
            </a:pPr>
            <a:r>
              <a:rPr lang="en-US" dirty="0">
                <a:solidFill>
                  <a:srgbClr val="000000"/>
                </a:solidFill>
              </a:rPr>
              <a:t>Co-partition of two or more categorical or numerical variables</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At each level of the hierarchy, the merge of clusters with the minimum information loss is performed</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Write results in a </a:t>
            </a:r>
            <a:r>
              <a:rPr lang="en-US" dirty="0" err="1">
                <a:solidFill>
                  <a:srgbClr val="000000"/>
                </a:solidFill>
              </a:rPr>
              <a:t>coclustering</a:t>
            </a:r>
            <a:r>
              <a:rPr lang="en-US" dirty="0">
                <a:solidFill>
                  <a:srgbClr val="000000"/>
                </a:solidFill>
              </a:rPr>
              <a:t> report file « .</a:t>
            </a:r>
            <a:r>
              <a:rPr lang="en-US" i="1" dirty="0" err="1">
                <a:solidFill>
                  <a:srgbClr val="000000"/>
                </a:solidFill>
              </a:rPr>
              <a:t>khcj</a:t>
            </a:r>
            <a:r>
              <a:rPr lang="en-US" dirty="0">
                <a:solidFill>
                  <a:srgbClr val="000000"/>
                </a:solidFill>
              </a:rPr>
              <a:t> »</a:t>
            </a:r>
          </a:p>
          <a:p>
            <a:pPr lvl="1" fontAlgn="auto">
              <a:spcAft>
                <a:spcPts val="0"/>
              </a:spcAft>
              <a:buFont typeface="Arial" pitchFamily="34" charset="0"/>
              <a:buChar char="•"/>
              <a:defRPr/>
            </a:pPr>
            <a:endParaRPr lang="en-US" dirty="0"/>
          </a:p>
        </p:txBody>
      </p:sp>
      <p:sp>
        <p:nvSpPr>
          <p:cNvPr id="11" name="Espace réservé du contenu 2"/>
          <p:cNvSpPr txBox="1">
            <a:spLocks/>
          </p:cNvSpPr>
          <p:nvPr/>
        </p:nvSpPr>
        <p:spPr>
          <a:xfrm>
            <a:off x="1129004" y="4903075"/>
            <a:ext cx="7564146" cy="1573925"/>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Exploratory analysis of the results</a:t>
            </a:r>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Covisualization</a:t>
            </a:r>
            <a:r>
              <a:rPr lang="en-US" dirty="0"/>
              <a:t> tool</a:t>
            </a:r>
          </a:p>
          <a:p>
            <a:pPr lvl="1" fontAlgn="auto">
              <a:spcAft>
                <a:spcPts val="0"/>
              </a:spcAft>
              <a:buFont typeface="Arial" pitchFamily="34" charset="0"/>
              <a:buChar char="•"/>
              <a:defRPr/>
            </a:pPr>
            <a:endParaRPr lang="en-US" dirty="0">
              <a:solidFill>
                <a:srgbClr val="FF0000"/>
              </a:solidFill>
            </a:endParaRPr>
          </a:p>
          <a:p>
            <a:pPr lvl="1" fontAlgn="auto">
              <a:spcAft>
                <a:spcPts val="0"/>
              </a:spcAft>
              <a:buFont typeface="Arial" pitchFamily="34" charset="0"/>
              <a:buChar char="•"/>
              <a:defRPr/>
            </a:pPr>
            <a:r>
              <a:rPr lang="en-US" dirty="0"/>
              <a:t>Navigation in the hierarchy of models</a:t>
            </a:r>
          </a:p>
          <a:p>
            <a:pPr lvl="1" fontAlgn="auto">
              <a:spcAft>
                <a:spcPts val="0"/>
              </a:spcAft>
              <a:buFont typeface="Arial" pitchFamily="34" charset="0"/>
              <a:buChar char="•"/>
              <a:defRPr/>
            </a:pPr>
            <a:endParaRPr lang="en-US" dirty="0"/>
          </a:p>
        </p:txBody>
      </p:sp>
      <p:pic>
        <p:nvPicPr>
          <p:cNvPr id="32775" name="Picture 7"/>
          <p:cNvPicPr>
            <a:picLocks noChangeAspect="1" noChangeArrowheads="1"/>
          </p:cNvPicPr>
          <p:nvPr/>
        </p:nvPicPr>
        <p:blipFill>
          <a:blip r:embed="rId2"/>
          <a:srcRect/>
          <a:stretch>
            <a:fillRect/>
          </a:stretch>
        </p:blipFill>
        <p:spPr bwMode="auto">
          <a:xfrm>
            <a:off x="145548" y="1927804"/>
            <a:ext cx="983456" cy="933450"/>
          </a:xfrm>
          <a:prstGeom prst="rect">
            <a:avLst/>
          </a:prstGeom>
          <a:noFill/>
          <a:ln w="9525">
            <a:noFill/>
            <a:miter lim="800000"/>
            <a:headEnd/>
            <a:tailEnd/>
          </a:ln>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707472"/>
            <a:ext cx="1303866" cy="130386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38" y="4039467"/>
            <a:ext cx="651933" cy="6519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52280" y="3427416"/>
            <a:ext cx="3880485" cy="285115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38</a:t>
            </a:fld>
            <a:endParaRPr lang="en-US" dirty="0"/>
          </a:p>
        </p:txBody>
      </p:sp>
      <p:sp>
        <p:nvSpPr>
          <p:cNvPr id="16386" name="Espace réservé du contenu 2"/>
          <p:cNvSpPr>
            <a:spLocks noGrp="1"/>
          </p:cNvSpPr>
          <p:nvPr>
            <p:ph sz="quarter" idx="1"/>
          </p:nvPr>
        </p:nvSpPr>
        <p:spPr>
          <a:xfrm>
            <a:off x="457200" y="1774825"/>
            <a:ext cx="8500188" cy="1801813"/>
          </a:xfrm>
        </p:spPr>
        <p:txBody>
          <a:bodyPr/>
          <a:lstStyle/>
          <a:p>
            <a:pPr marL="438150" lvl="1" indent="-319088">
              <a:spcBef>
                <a:spcPct val="0"/>
              </a:spcBef>
              <a:buClr>
                <a:schemeClr val="accent1"/>
              </a:buClr>
              <a:buSzPct val="80000"/>
              <a:buFont typeface="Arial" pitchFamily="34" charset="0"/>
              <a:buChar char="•"/>
            </a:pPr>
            <a:r>
              <a:rPr lang="en-US" b="1" dirty="0"/>
              <a:t>Step 1 : </a:t>
            </a:r>
            <a:r>
              <a:rPr lang="en-US" dirty="0">
                <a:solidFill>
                  <a:srgbClr val="FF0000"/>
                </a:solidFill>
              </a:rPr>
              <a:t>Open an existing dictionary</a:t>
            </a:r>
            <a:r>
              <a:rPr lang="en-US" dirty="0">
                <a:solidFill>
                  <a:schemeClr val="bg2">
                    <a:lumMod val="50000"/>
                  </a:schemeClr>
                </a:solidFill>
              </a:rPr>
              <a:t>  </a:t>
            </a:r>
          </a:p>
          <a:p>
            <a:pPr marL="438150" lvl="1" indent="-319088">
              <a:spcBef>
                <a:spcPct val="0"/>
              </a:spcBef>
              <a:buClr>
                <a:schemeClr val="accent1"/>
              </a:buClr>
              <a:buSzPct val="80000"/>
              <a:buNone/>
            </a:pPr>
            <a:r>
              <a:rPr lang="en-US" sz="2000" dirty="0">
                <a:solidFill>
                  <a:schemeClr val="bg2">
                    <a:lumMod val="50000"/>
                  </a:schemeClr>
                </a:solidFill>
              </a:rPr>
              <a:t>		(ex: sample </a:t>
            </a:r>
            <a:r>
              <a:rPr lang="en-US" sz="2000" dirty="0" err="1">
                <a:solidFill>
                  <a:schemeClr val="bg2">
                    <a:lumMod val="50000"/>
                  </a:schemeClr>
                </a:solidFill>
              </a:rPr>
              <a:t>Adult.kdic</a:t>
            </a:r>
            <a:r>
              <a:rPr lang="en-US" sz="2000" dirty="0">
                <a:solidFill>
                  <a:schemeClr val="bg2">
                    <a:lumMod val="50000"/>
                  </a:schemeClr>
                </a:solidFill>
              </a:rPr>
              <a:t>)</a:t>
            </a:r>
            <a:endParaRPr lang="en-US" sz="2000" dirty="0">
              <a:solidFill>
                <a:srgbClr val="FF0000"/>
              </a:solidFill>
            </a:endParaRPr>
          </a:p>
          <a:p>
            <a:pPr lvl="1">
              <a:buFont typeface="Arial" pitchFamily="34" charset="0"/>
              <a:buChar char="•"/>
            </a:pPr>
            <a:r>
              <a:rPr lang="en-US" sz="2400" dirty="0"/>
              <a:t>Description of variables to use during analysis</a:t>
            </a:r>
          </a:p>
          <a:p>
            <a:pPr lvl="1">
              <a:buFont typeface="Arial" pitchFamily="34" charset="0"/>
              <a:buChar char="•"/>
            </a:pPr>
            <a:endParaRPr lang="en-US" sz="2000" dirty="0">
              <a:solidFill>
                <a:schemeClr val="bg2">
                  <a:lumMod val="50000"/>
                </a:schemeClr>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1341124917"/>
              </p:ext>
            </p:extLst>
          </p:nvPr>
        </p:nvGraphicFramePr>
        <p:xfrm>
          <a:off x="6675742" y="4135435"/>
          <a:ext cx="1981200" cy="2497455"/>
        </p:xfrm>
        <a:graphic>
          <a:graphicData uri="http://schemas.openxmlformats.org/drawingml/2006/table">
            <a:tbl>
              <a:tblPr/>
              <a:tblGrid>
                <a:gridCol w="561076">
                  <a:extLst>
                    <a:ext uri="{9D8B030D-6E8A-4147-A177-3AD203B41FA5}">
                      <a16:colId xmlns:a16="http://schemas.microsoft.com/office/drawing/2014/main" val="20000"/>
                    </a:ext>
                  </a:extLst>
                </a:gridCol>
                <a:gridCol w="583265">
                  <a:extLst>
                    <a:ext uri="{9D8B030D-6E8A-4147-A177-3AD203B41FA5}">
                      <a16:colId xmlns:a16="http://schemas.microsoft.com/office/drawing/2014/main" val="20001"/>
                    </a:ext>
                  </a:extLst>
                </a:gridCol>
                <a:gridCol w="836859">
                  <a:extLst>
                    <a:ext uri="{9D8B030D-6E8A-4147-A177-3AD203B41FA5}">
                      <a16:colId xmlns:a16="http://schemas.microsoft.com/office/drawing/2014/main" val="20002"/>
                    </a:ext>
                  </a:extLst>
                </a:gridCol>
              </a:tblGrid>
              <a:tr h="114300">
                <a:tc>
                  <a:txBody>
                    <a:bodyPr/>
                    <a:lstStyle/>
                    <a:p>
                      <a:pPr algn="l" fontAlgn="b"/>
                      <a:r>
                        <a:rPr lang="fr-FR" sz="800" b="0" i="0" u="none" strike="noStrike" dirty="0" err="1">
                          <a:solidFill>
                            <a:srgbClr val="000000"/>
                          </a:solidFill>
                          <a:latin typeface="Calibri"/>
                        </a:rPr>
                        <a:t>Dictionary</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Adult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Label;</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age;</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workclass;</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fnlwgt;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education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education_num;</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marital_status;</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a:solidFill>
                            <a:srgbClr val="FF0000"/>
                          </a:solidFill>
                          <a:latin typeface="Calibri"/>
                        </a:rPr>
                        <a:t>occupation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relationship;</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race;</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sex;</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capital_gain;</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capital_loss;</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hours_per_week;</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native_country;</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class;</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18"/>
                  </a:ext>
                </a:extLst>
              </a:tr>
            </a:tbl>
          </a:graphicData>
        </a:graphic>
      </p:graphicFrame>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369112" y="324998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4022826" y="3061117"/>
            <a:ext cx="5121174" cy="1323439"/>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200" dirty="0">
                <a:latin typeface="+mn-lt"/>
              </a:rPr>
              <a:t>Open, Save, Save as, Close</a:t>
            </a:r>
          </a:p>
          <a:p>
            <a:pPr marL="285750" indent="-285750" fontAlgn="auto">
              <a:spcBef>
                <a:spcPts val="0"/>
              </a:spcBef>
              <a:spcAft>
                <a:spcPts val="0"/>
              </a:spcAft>
              <a:buFontTx/>
              <a:buChar char="•"/>
              <a:defRPr/>
            </a:pPr>
            <a:r>
              <a:rPr lang="en-US" sz="1200" dirty="0">
                <a:latin typeface="+mn-lt"/>
              </a:rPr>
              <a:t>Edition </a:t>
            </a:r>
            <a:r>
              <a:rPr lang="en-US" sz="1200" dirty="0">
                <a:solidFill>
                  <a:schemeClr val="accent4"/>
                </a:solidFill>
                <a:latin typeface="+mn-lt"/>
              </a:rPr>
              <a:t>(menu « Dictionary file/Inspect current dictionary », or </a:t>
            </a:r>
            <a:r>
              <a:rPr lang="en-US" sz="1200" dirty="0" err="1">
                <a:solidFill>
                  <a:schemeClr val="accent4"/>
                </a:solidFill>
                <a:latin typeface="+mn-lt"/>
              </a:rPr>
              <a:t>NotePad</a:t>
            </a:r>
            <a:r>
              <a:rPr lang="en-US" sz="1200" dirty="0">
                <a:solidFill>
                  <a:schemeClr val="accent4"/>
                </a:solidFill>
                <a:latin typeface="+mn-lt"/>
              </a:rPr>
              <a:t>)</a:t>
            </a:r>
          </a:p>
          <a:p>
            <a:pPr marL="285750" indent="-285750" fontAlgn="auto">
              <a:spcBef>
                <a:spcPts val="0"/>
              </a:spcBef>
              <a:spcAft>
                <a:spcPts val="0"/>
              </a:spcAft>
              <a:buFontTx/>
              <a:buChar char="•"/>
              <a:defRPr/>
            </a:pPr>
            <a:r>
              <a:rPr lang="en-US" sz="1200" dirty="0">
                <a:latin typeface="+mn-lt"/>
              </a:rPr>
              <a:t>Reload dictionary file</a:t>
            </a:r>
          </a:p>
          <a:p>
            <a:pPr marL="285750" indent="-285750" fontAlgn="auto">
              <a:spcBef>
                <a:spcPts val="0"/>
              </a:spcBef>
              <a:spcAft>
                <a:spcPts val="0"/>
              </a:spcAft>
              <a:buFontTx/>
              <a:buChar char="•"/>
              <a:defRPr/>
            </a:pPr>
            <a:r>
              <a:rPr lang="en-US" sz="1200" dirty="0">
                <a:latin typeface="+mn-lt"/>
              </a:rPr>
              <a:t>Build dictionary from data table</a:t>
            </a:r>
          </a:p>
          <a:p>
            <a:pPr marL="742950" lvl="1" indent="-285750" fontAlgn="auto">
              <a:spcBef>
                <a:spcPts val="0"/>
              </a:spcBef>
              <a:spcAft>
                <a:spcPts val="0"/>
              </a:spcAft>
              <a:buFontTx/>
              <a:buChar char="•"/>
              <a:defRPr/>
            </a:pPr>
            <a:endParaRPr lang="en-US" sz="160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p:nvPr/>
        </p:nvPicPr>
        <p:blipFill>
          <a:blip r:embed="rId2"/>
          <a:stretch>
            <a:fillRect/>
          </a:stretch>
        </p:blipFill>
        <p:spPr>
          <a:xfrm>
            <a:off x="1039859" y="2867679"/>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39</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Specification of used database</a:t>
            </a:r>
          </a:p>
        </p:txBody>
      </p:sp>
      <p:pic>
        <p:nvPicPr>
          <p:cNvPr id="8"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1667734" y="277114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Rectangle 2"/>
          <p:cNvSpPr/>
          <p:nvPr/>
        </p:nvSpPr>
        <p:spPr>
          <a:xfrm>
            <a:off x="5400143" y="3827164"/>
            <a:ext cx="3657593" cy="1354217"/>
          </a:xfrm>
          <a:prstGeom prst="rect">
            <a:avLst/>
          </a:prstGeom>
        </p:spPr>
        <p:txBody>
          <a:bodyPr wrap="square">
            <a:spAutoFit/>
          </a:bodyPr>
          <a:lstStyle/>
          <a:p>
            <a:pPr fontAlgn="auto">
              <a:spcBef>
                <a:spcPts val="0"/>
              </a:spcBef>
              <a:spcAft>
                <a:spcPts val="0"/>
              </a:spcAft>
              <a:defRPr/>
            </a:pPr>
            <a:r>
              <a:rPr lang="en-US" sz="1600" dirty="0">
                <a:solidFill>
                  <a:srgbClr val="FF0000"/>
                </a:solidFill>
                <a:latin typeface="+mn-lt"/>
              </a:rPr>
              <a:t>Detect file format </a:t>
            </a:r>
            <a:r>
              <a:rPr lang="en-US" sz="1600" dirty="0">
                <a:latin typeface="+mn-lt"/>
              </a:rPr>
              <a:t>: heuristic help that scans the first few lines to guess the file format. The header line and field separator are updated on success, with a warning or an error in the log window only if necessary</a:t>
            </a:r>
            <a:r>
              <a:rPr lang="en-US" dirty="0"/>
              <a:t>.</a:t>
            </a:r>
          </a:p>
        </p:txBody>
      </p:sp>
      <p:cxnSp>
        <p:nvCxnSpPr>
          <p:cNvPr id="10" name="Connecteur droit avec flèche 9"/>
          <p:cNvCxnSpPr/>
          <p:nvPr/>
        </p:nvCxnSpPr>
        <p:spPr>
          <a:xfrm flipH="1">
            <a:off x="4822167" y="3925019"/>
            <a:ext cx="577976" cy="619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1E0B4010-5ED0-4C79-87C2-8EDAAC998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7246" y="2469717"/>
            <a:ext cx="2131060" cy="1324610"/>
          </a:xfrm>
          <a:prstGeom prst="rect">
            <a:avLst/>
          </a:prstGeom>
          <a:noFill/>
          <a:ln>
            <a:noFill/>
          </a:ln>
        </p:spPr>
      </p:pic>
      <p:pic>
        <p:nvPicPr>
          <p:cNvPr id="3" name="Image 2"/>
          <p:cNvPicPr>
            <a:picLocks noChangeAspect="1"/>
          </p:cNvPicPr>
          <p:nvPr/>
        </p:nvPicPr>
        <p:blipFill>
          <a:blip r:embed="rId3"/>
          <a:stretch>
            <a:fillRect/>
          </a:stretch>
        </p:blipFill>
        <p:spPr>
          <a:xfrm>
            <a:off x="142341" y="3502572"/>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a:t>
            </a:fld>
            <a:endParaRPr lang="en-US" dirty="0"/>
          </a:p>
        </p:txBody>
      </p:sp>
      <p:sp>
        <p:nvSpPr>
          <p:cNvPr id="16386" name="Espace réservé du contenu 2"/>
          <p:cNvSpPr>
            <a:spLocks noGrp="1"/>
          </p:cNvSpPr>
          <p:nvPr>
            <p:ph sz="quarter" idx="1"/>
          </p:nvPr>
        </p:nvSpPr>
        <p:spPr>
          <a:xfrm>
            <a:off x="457200" y="1774825"/>
            <a:ext cx="6079067" cy="1801813"/>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 file</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Iris.kdic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r>
              <a:rPr lang="en-US" sz="1800" noProof="0" dirty="0"/>
              <a:t>Dictionary file: contains one or more dictionaries</a:t>
            </a:r>
          </a:p>
          <a:p>
            <a:pPr lvl="1">
              <a:buFont typeface="Arial" pitchFamily="34" charset="0"/>
              <a:buChar char="•"/>
            </a:pPr>
            <a:r>
              <a:rPr lang="en-US" sz="1800" noProof="0" dirty="0"/>
              <a:t>Dictionary: description of variables of a database to use during analysis</a:t>
            </a:r>
          </a:p>
          <a:p>
            <a:pPr lvl="1">
              <a:buNone/>
            </a:pPr>
            <a:endParaRPr lang="en-US" sz="2000" noProof="0" dirty="0">
              <a:solidFill>
                <a:schemeClr val="bg2">
                  <a:lumMod val="50000"/>
                </a:schemeClr>
              </a:solidFill>
            </a:endParaRPr>
          </a:p>
        </p:txBody>
      </p:sp>
      <p:sp>
        <p:nvSpPr>
          <p:cNvPr id="6" name="ZoneTexte 5"/>
          <p:cNvSpPr txBox="1"/>
          <p:nvPr/>
        </p:nvSpPr>
        <p:spPr>
          <a:xfrm>
            <a:off x="4269923" y="3808304"/>
            <a:ext cx="4755739" cy="2739211"/>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600" dirty="0">
                <a:latin typeface="+mn-lt"/>
              </a:rPr>
              <a:t>Open, Save, Save as, Close</a:t>
            </a:r>
          </a:p>
          <a:p>
            <a:pPr marL="285750" indent="-285750" fontAlgn="auto">
              <a:spcBef>
                <a:spcPts val="0"/>
              </a:spcBef>
              <a:spcAft>
                <a:spcPts val="0"/>
              </a:spcAft>
              <a:buFontTx/>
              <a:buChar char="•"/>
              <a:defRPr/>
            </a:pPr>
            <a:r>
              <a:rPr lang="en-US" sz="1600" dirty="0">
                <a:latin typeface="+mn-lt"/>
              </a:rPr>
              <a:t>Edition </a:t>
            </a:r>
            <a:r>
              <a:rPr lang="en-US" sz="1400" dirty="0">
                <a:solidFill>
                  <a:schemeClr val="accent4"/>
                </a:solidFill>
                <a:latin typeface="+mn-lt"/>
              </a:rPr>
              <a:t>(menu</a:t>
            </a:r>
            <a:r>
              <a:rPr lang="en-US" sz="1400" i="1" dirty="0">
                <a:solidFill>
                  <a:schemeClr val="accent4"/>
                </a:solidFill>
                <a:latin typeface="+mn-lt"/>
              </a:rPr>
              <a:t> </a:t>
            </a:r>
            <a:r>
              <a:rPr lang="en-US" sz="1400" dirty="0">
                <a:solidFill>
                  <a:schemeClr val="accent4"/>
                </a:solidFill>
                <a:latin typeface="+mn-lt"/>
              </a:rPr>
              <a:t>«</a:t>
            </a:r>
            <a:r>
              <a:rPr lang="en-US" sz="1400" i="1" dirty="0">
                <a:solidFill>
                  <a:schemeClr val="accent4"/>
                </a:solidFill>
                <a:latin typeface="+mn-lt"/>
              </a:rPr>
              <a:t> Dictionary file/Inspect current dictionary </a:t>
            </a:r>
            <a:r>
              <a:rPr lang="en-US" sz="1400" dirty="0">
                <a:solidFill>
                  <a:schemeClr val="accent4"/>
                </a:solidFill>
                <a:latin typeface="+mn-lt"/>
              </a:rPr>
              <a:t>»</a:t>
            </a:r>
            <a:r>
              <a:rPr lang="en-US" sz="1400" i="1" dirty="0">
                <a:solidFill>
                  <a:schemeClr val="accent4"/>
                </a:solidFill>
                <a:latin typeface="+mn-lt"/>
              </a:rPr>
              <a:t>, </a:t>
            </a:r>
            <a:r>
              <a:rPr lang="en-US" sz="1400" dirty="0">
                <a:solidFill>
                  <a:schemeClr val="accent4"/>
                </a:solidFill>
                <a:latin typeface="+mn-lt"/>
              </a:rPr>
              <a:t>or </a:t>
            </a:r>
            <a:r>
              <a:rPr lang="en-US" sz="1400" dirty="0" err="1">
                <a:solidFill>
                  <a:schemeClr val="accent4"/>
                </a:solidFill>
                <a:latin typeface="+mn-lt"/>
              </a:rPr>
              <a:t>NotePad</a:t>
            </a:r>
            <a:r>
              <a:rPr lang="en-US" sz="1400" dirty="0">
                <a:solidFill>
                  <a:schemeClr val="accent4"/>
                </a:solidFill>
                <a:latin typeface="+mn-lt"/>
              </a:rPr>
              <a:t>)</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Build dictionary from data table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Reload dictionary file</a:t>
            </a:r>
          </a:p>
          <a:p>
            <a:pPr marL="742950" lvl="1" indent="-285750" fontAlgn="auto">
              <a:spcBef>
                <a:spcPts val="0"/>
              </a:spcBef>
              <a:spcAft>
                <a:spcPts val="0"/>
              </a:spcAft>
              <a:buFontTx/>
              <a:buChar char="•"/>
              <a:defRPr/>
            </a:pPr>
            <a:r>
              <a:rPr lang="en-US" sz="1400" dirty="0">
                <a:latin typeface="+mn-lt"/>
              </a:rPr>
              <a:t>useful if it has been modified from an external editor</a:t>
            </a:r>
          </a:p>
          <a:p>
            <a:pPr marL="285750" indent="-285750" fontAlgn="auto">
              <a:spcBef>
                <a:spcPts val="0"/>
              </a:spcBef>
              <a:spcAft>
                <a:spcPts val="0"/>
              </a:spcAft>
              <a:buFontTx/>
              <a:buChar char="•"/>
              <a:defRPr/>
            </a:pPr>
            <a:endParaRPr lang="en-US" sz="1600" dirty="0">
              <a:latin typeface="+mn-lt"/>
            </a:endParaRPr>
          </a:p>
          <a:p>
            <a:pPr marL="742950" lvl="1" indent="-285750" fontAlgn="auto">
              <a:spcBef>
                <a:spcPts val="0"/>
              </a:spcBef>
              <a:spcAft>
                <a:spcPts val="0"/>
              </a:spcAft>
              <a:buFontTx/>
              <a:buChar char="•"/>
              <a:defRPr/>
            </a:pPr>
            <a:endParaRPr lang="en-US" sz="1600" dirty="0">
              <a:latin typeface="+mn-lt"/>
            </a:endParaRPr>
          </a:p>
        </p:txBody>
      </p:sp>
      <p:pic>
        <p:nvPicPr>
          <p:cNvPr id="13"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a:off x="6659563" y="213889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Connecteur droit avec flèche 11"/>
          <p:cNvCxnSpPr/>
          <p:nvPr/>
        </p:nvCxnSpPr>
        <p:spPr>
          <a:xfrm flipH="1">
            <a:off x="1753496" y="5174428"/>
            <a:ext cx="2646382" cy="10542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2743201" y="5658522"/>
            <a:ext cx="1656677" cy="570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2"/>
          <a:stretch>
            <a:fillRect/>
          </a:stretch>
        </p:blipFill>
        <p:spPr>
          <a:xfrm>
            <a:off x="2637055" y="2964534"/>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Build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coclustering</a:t>
            </a:r>
            <a:r>
              <a:rPr lang="en-US" noProof="0" dirty="0">
                <a:solidFill>
                  <a:srgbClr val="FF0000"/>
                </a:solidFill>
              </a:rPr>
              <a:t> variables</a:t>
            </a:r>
          </a:p>
          <a:p>
            <a:pPr>
              <a:buFont typeface="Arial" pitchFamily="34" charset="0"/>
              <a:buChar char="•"/>
            </a:pPr>
            <a:endParaRPr lang="en-US" noProof="0" dirty="0"/>
          </a:p>
        </p:txBody>
      </p:sp>
      <p:pic>
        <p:nvPicPr>
          <p:cNvPr id="10"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Flèche vers le bas 12"/>
          <p:cNvSpPr/>
          <p:nvPr/>
        </p:nvSpPr>
        <p:spPr>
          <a:xfrm>
            <a:off x="3648877" y="2843683"/>
            <a:ext cx="327025" cy="52140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Connecteur droit avec flèche 13"/>
          <p:cNvCxnSpPr/>
          <p:nvPr/>
        </p:nvCxnSpPr>
        <p:spPr>
          <a:xfrm flipH="1">
            <a:off x="6366933" y="4182533"/>
            <a:ext cx="10414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flipH="1" flipV="1">
            <a:off x="6358467" y="4131733"/>
            <a:ext cx="1075266" cy="508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Espace réservé du contenu 2"/>
          <p:cNvSpPr txBox="1">
            <a:spLocks/>
          </p:cNvSpPr>
          <p:nvPr/>
        </p:nvSpPr>
        <p:spPr>
          <a:xfrm>
            <a:off x="7085009" y="3771903"/>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Coclustering</a:t>
            </a:r>
            <a:r>
              <a:rPr lang="en-US" sz="1600" dirty="0">
                <a:latin typeface="+mn-lt"/>
              </a:rPr>
              <a:t> variables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89770" y="30483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684729" y="4050629"/>
            <a:ext cx="4459271" cy="1431161"/>
          </a:xfrm>
          <a:prstGeom prst="rect">
            <a:avLst/>
          </a:prstGeom>
          <a:noFill/>
        </p:spPr>
        <p:txBody>
          <a:bodyPr wrap="square">
            <a:spAutoFit/>
          </a:bodyPr>
          <a:lstStyle/>
          <a:p>
            <a:pPr fontAlgn="auto">
              <a:spcBef>
                <a:spcPts val="0"/>
              </a:spcBef>
              <a:spcAft>
                <a:spcPts val="0"/>
              </a:spcAft>
              <a:defRPr/>
            </a:pPr>
            <a:endParaRPr lang="en-US" sz="1200" dirty="0">
              <a:solidFill>
                <a:srgbClr val="FF0000"/>
              </a:solidFill>
              <a:latin typeface="+mn-lt"/>
            </a:endParaRPr>
          </a:p>
          <a:p>
            <a:pPr marL="285750" indent="-285750" fontAlgn="auto">
              <a:lnSpc>
                <a:spcPts val="1820"/>
              </a:lnSpc>
              <a:spcBef>
                <a:spcPts val="0"/>
              </a:spcBef>
              <a:spcAft>
                <a:spcPts val="0"/>
              </a:spcAft>
              <a:buFontTx/>
              <a:buChar char="•"/>
              <a:defRPr/>
            </a:pPr>
            <a:r>
              <a:rPr lang="en-US" sz="1200" dirty="0">
                <a:latin typeface="+mn-lt"/>
              </a:rPr>
              <a:t>Directory where result file is written</a:t>
            </a:r>
          </a:p>
          <a:p>
            <a:pPr marL="285750" indent="-285750" fontAlgn="auto">
              <a:lnSpc>
                <a:spcPts val="1820"/>
              </a:lnSpc>
              <a:spcBef>
                <a:spcPts val="0"/>
              </a:spcBef>
              <a:spcAft>
                <a:spcPts val="0"/>
              </a:spcAft>
              <a:buFontTx/>
              <a:buChar char="•"/>
              <a:defRPr/>
            </a:pPr>
            <a:r>
              <a:rPr lang="en-US" sz="1200" dirty="0">
                <a:latin typeface="+mn-lt"/>
              </a:rPr>
              <a:t>Prefix </a:t>
            </a:r>
            <a:r>
              <a:rPr lang="en-US" sz="1200" dirty="0">
                <a:solidFill>
                  <a:srgbClr val="7F7F7F"/>
                </a:solidFill>
                <a:latin typeface="+mn-lt"/>
              </a:rPr>
              <a:t>(</a:t>
            </a:r>
            <a:r>
              <a:rPr lang="en-US" sz="1200" i="1" dirty="0">
                <a:solidFill>
                  <a:srgbClr val="7F7F7F"/>
                </a:solidFill>
                <a:latin typeface="+mn-lt"/>
              </a:rPr>
              <a:t>ex: in case of several experiments</a:t>
            </a:r>
            <a:r>
              <a:rPr lang="en-US" sz="1200" dirty="0">
                <a:solidFill>
                  <a:srgbClr val="7F7F7F"/>
                </a:solidFill>
                <a:latin typeface="+mn-lt"/>
              </a:rPr>
              <a:t>)</a:t>
            </a:r>
          </a:p>
          <a:p>
            <a:pPr marL="285750" indent="-285750" fontAlgn="auto">
              <a:lnSpc>
                <a:spcPts val="1820"/>
              </a:lnSpc>
              <a:spcBef>
                <a:spcPts val="0"/>
              </a:spcBef>
              <a:spcAft>
                <a:spcPts val="0"/>
              </a:spcAft>
              <a:buFontTx/>
              <a:buChar char="•"/>
              <a:defRPr/>
            </a:pPr>
            <a:r>
              <a:rPr lang="en-US" sz="1200" dirty="0">
                <a:latin typeface="+mn-lt"/>
              </a:rPr>
              <a:t>Synthetic </a:t>
            </a:r>
            <a:r>
              <a:rPr lang="en-US" sz="1200" dirty="0" err="1">
                <a:latin typeface="+mn-lt"/>
              </a:rPr>
              <a:t>coclustering</a:t>
            </a:r>
            <a:r>
              <a:rPr lang="en-US" sz="1200" dirty="0">
                <a:latin typeface="+mn-lt"/>
              </a:rPr>
              <a:t> report (cf. </a:t>
            </a:r>
            <a:r>
              <a:rPr lang="en-US" sz="1200" dirty="0" err="1">
                <a:latin typeface="+mn-lt"/>
              </a:rPr>
              <a:t>Khiops</a:t>
            </a:r>
            <a:r>
              <a:rPr lang="en-US" sz="1200" dirty="0">
                <a:latin typeface="+mn-lt"/>
              </a:rPr>
              <a:t> </a:t>
            </a:r>
            <a:r>
              <a:rPr lang="en-US" sz="1200" dirty="0" err="1">
                <a:latin typeface="+mn-lt"/>
              </a:rPr>
              <a:t>Covisualization</a:t>
            </a:r>
            <a:r>
              <a:rPr lang="en-US" sz="1200" dirty="0">
                <a:latin typeface="+mn-lt"/>
              </a:rPr>
              <a:t>)</a:t>
            </a:r>
          </a:p>
          <a:p>
            <a:pPr marL="285750" indent="-285750" fontAlgn="auto">
              <a:lnSpc>
                <a:spcPts val="1820"/>
              </a:lnSpc>
              <a:spcBef>
                <a:spcPts val="0"/>
              </a:spcBef>
              <a:spcAft>
                <a:spcPts val="0"/>
              </a:spcAft>
              <a:buFontTx/>
              <a:buChar char="•"/>
              <a:defRPr/>
            </a:pPr>
            <a:r>
              <a:rPr lang="en-US" sz="1200" dirty="0" err="1"/>
              <a:t>Json</a:t>
            </a:r>
            <a:r>
              <a:rPr lang="en-US" sz="1200" dirty="0"/>
              <a:t> report, to get the analysis results from external tools</a:t>
            </a:r>
          </a:p>
          <a:p>
            <a:pPr marL="285750" indent="-285750" fontAlgn="auto">
              <a:lnSpc>
                <a:spcPts val="1820"/>
              </a:lnSpc>
              <a:spcBef>
                <a:spcPts val="0"/>
              </a:spcBef>
              <a:spcAft>
                <a:spcPts val="0"/>
              </a:spcAft>
              <a:buFontTx/>
              <a:buChar char="•"/>
              <a:defRPr/>
            </a:pPr>
            <a:endParaRPr lang="en-US" sz="1200" dirty="0">
              <a:latin typeface="+mn-lt"/>
            </a:endParaRPr>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a:off x="1810076" y="2840019"/>
            <a:ext cx="327025" cy="58114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00450" y="4622796"/>
            <a:ext cx="474141" cy="4741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p:nvPr/>
        </p:nvPicPr>
        <p:blipFill>
          <a:blip r:embed="rId2"/>
          <a:stretch>
            <a:fillRect/>
          </a:stretch>
        </p:blipFill>
        <p:spPr>
          <a:xfrm>
            <a:off x="265076" y="2768600"/>
            <a:ext cx="3880485" cy="285178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940" y="3114128"/>
            <a:ext cx="3370172" cy="215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7028803" y="4580467"/>
            <a:ext cx="327025" cy="150779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2163382" cy="276999"/>
          </a:xfrm>
          <a:prstGeom prst="rect">
            <a:avLst/>
          </a:prstGeom>
          <a:noFill/>
        </p:spPr>
        <p:txBody>
          <a:bodyPr wrap="square" rtlCol="0">
            <a:spAutoFit/>
          </a:bodyPr>
          <a:lstStyle/>
          <a:p>
            <a:r>
              <a:rPr lang="en-US" sz="1200" dirty="0">
                <a:solidFill>
                  <a:srgbClr val="FF0000"/>
                </a:solidFill>
              </a:rPr>
              <a:t>1 – Train the </a:t>
            </a:r>
            <a:r>
              <a:rPr lang="en-US" sz="1200" dirty="0" err="1">
                <a:solidFill>
                  <a:srgbClr val="FF0000"/>
                </a:solidFill>
              </a:rPr>
              <a:t>coclustering</a:t>
            </a:r>
            <a:endParaRPr lang="en-US" sz="1200" dirty="0">
              <a:solidFill>
                <a:srgbClr val="FF0000"/>
              </a:solidFill>
            </a:endParaRP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pic>
        <p:nvPicPr>
          <p:cNvPr id="17"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rot="10800000">
            <a:off x="1966327" y="5562960"/>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853" y="5899702"/>
            <a:ext cx="541874" cy="541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p:nvPr/>
        </p:nvPicPr>
        <p:blipFill>
          <a:blip r:embed="rId2"/>
          <a:stretch>
            <a:fillRect/>
          </a:stretch>
        </p:blipFill>
        <p:spPr>
          <a:xfrm>
            <a:off x="6013152" y="1879625"/>
            <a:ext cx="258699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noProof="0" dirty="0">
                <a:solidFill>
                  <a:schemeClr val="accent1">
                    <a:satMod val="150000"/>
                  </a:schemeClr>
                </a:solidFill>
              </a:rPr>
              <a:t>Example: </a:t>
            </a:r>
            <a:r>
              <a:rPr lang="en-US" sz="3600" noProof="0" dirty="0">
                <a:solidFill>
                  <a:schemeClr val="accent1">
                    <a:satMod val="150000"/>
                  </a:schemeClr>
                </a:solidFill>
              </a:rPr>
              <a:t>base Adult</a:t>
            </a:r>
            <a:r>
              <a:rPr lang="en-US" noProof="0" dirty="0">
                <a:solidFill>
                  <a:schemeClr val="accent1">
                    <a:satMod val="150000"/>
                  </a:schemeClr>
                </a:solidFill>
              </a:rPr>
              <a:t> </a:t>
            </a:r>
            <a:r>
              <a:rPr lang="en-US" sz="3600" noProof="0" dirty="0">
                <a:solidFill>
                  <a:schemeClr val="accent1">
                    <a:satMod val="150000"/>
                  </a:schemeClr>
                </a:solidFill>
              </a:rPr>
              <a:t>education*occupation</a:t>
            </a: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43</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3"/>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061000"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b="0" i="0" u="none" strike="noStrike" kern="1200" cap="none" spc="0" normalizeH="0" baseline="0" noProof="0" dirty="0">
                <a:ln>
                  <a:noFill/>
                </a:ln>
                <a:effectLst/>
                <a:uLnTx/>
                <a:uFillTx/>
                <a:latin typeface="+mn-lt"/>
              </a:rPr>
              <a:t>Analysis of pair of variables </a:t>
            </a:r>
            <a:r>
              <a:rPr lang="en-US" dirty="0">
                <a:latin typeface="+mn-lt"/>
              </a:rPr>
              <a:t>education*</a:t>
            </a:r>
            <a:r>
              <a:rPr kumimoji="0" lang="en-US" b="0" i="0" u="none" strike="noStrike" kern="1200" cap="none" spc="0" normalizeH="0" baseline="0" noProof="0" dirty="0">
                <a:ln>
                  <a:noFill/>
                </a:ln>
                <a:effectLst/>
                <a:uLnTx/>
                <a:uFillTx/>
                <a:latin typeface="+mn-lt"/>
              </a:rPr>
              <a:t>occupation</a:t>
            </a:r>
          </a:p>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620693" y="1671934"/>
            <a:ext cx="327025" cy="4099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flipV="1">
            <a:off x="4690533" y="2648004"/>
            <a:ext cx="1412564" cy="120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4690533" y="2531571"/>
            <a:ext cx="1412564" cy="2370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19" y="4000859"/>
            <a:ext cx="1100748" cy="1100748"/>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45" y="3373395"/>
            <a:ext cx="4948588" cy="292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44</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5672835"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 Train a </a:t>
            </a:r>
            <a:r>
              <a:rPr lang="en-US" dirty="0" err="1">
                <a:latin typeface="Corbel" pitchFamily="34" charset="0"/>
              </a:rPr>
              <a:t>coclustering</a:t>
            </a:r>
            <a:r>
              <a:rPr lang="en-US" dirty="0">
                <a:latin typeface="Corbel" pitchFamily="34" charset="0"/>
              </a:rPr>
              <a:t>  model</a:t>
            </a:r>
          </a:p>
          <a:p>
            <a:r>
              <a:rPr lang="en-US" dirty="0">
                <a:latin typeface="Corbel" pitchFamily="34" charset="0"/>
              </a:rPr>
              <a:t>      on two categorical variables of  sample database Adult</a:t>
            </a:r>
          </a:p>
        </p:txBody>
      </p:sp>
      <p:sp>
        <p:nvSpPr>
          <p:cNvPr id="5" name="ZoneTexte 4"/>
          <p:cNvSpPr txBox="1">
            <a:spLocks noChangeArrowheads="1"/>
          </p:cNvSpPr>
          <p:nvPr/>
        </p:nvSpPr>
        <p:spPr bwMode="auto">
          <a:xfrm>
            <a:off x="1787350" y="4968462"/>
            <a:ext cx="2749471" cy="369332"/>
          </a:xfrm>
          <a:prstGeom prst="rect">
            <a:avLst/>
          </a:prstGeom>
          <a:noFill/>
          <a:ln w="9525">
            <a:noFill/>
            <a:miter lim="800000"/>
            <a:headEnd/>
            <a:tailEnd/>
          </a:ln>
        </p:spPr>
        <p:txBody>
          <a:bodyPr wrap="none">
            <a:spAutoFit/>
          </a:bodyPr>
          <a:lstStyle/>
          <a:p>
            <a:r>
              <a:rPr lang="en-US" dirty="0">
                <a:latin typeface="Corbel" pitchFamily="34" charset="0"/>
              </a:rPr>
              <a:t>Explore the analysis results</a:t>
            </a:r>
          </a:p>
        </p:txBody>
      </p:sp>
      <p:sp>
        <p:nvSpPr>
          <p:cNvPr id="6" name="Flèche vers le bas 5"/>
          <p:cNvSpPr/>
          <p:nvPr/>
        </p:nvSpPr>
        <p:spPr>
          <a:xfrm rot="16200000">
            <a:off x="1537318" y="5027994"/>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45</a:t>
            </a:fld>
            <a:endParaRPr lang="en-US" dirty="0"/>
          </a:p>
        </p:txBody>
      </p:sp>
      <p:pic>
        <p:nvPicPr>
          <p:cNvPr id="10"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Légende encadrée 1 12"/>
          <p:cNvSpPr/>
          <p:nvPr/>
        </p:nvSpPr>
        <p:spPr>
          <a:xfrm>
            <a:off x="531823" y="1845728"/>
            <a:ext cx="2302476" cy="535627"/>
          </a:xfrm>
          <a:prstGeom prst="borderCallout1">
            <a:avLst>
              <a:gd name="adj1" fmla="val 100326"/>
              <a:gd name="adj2" fmla="val 49772"/>
              <a:gd name="adj3" fmla="val 148026"/>
              <a:gd name="adj4" fmla="val 4983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#1</a:t>
            </a:r>
          </a:p>
        </p:txBody>
      </p:sp>
      <p:sp>
        <p:nvSpPr>
          <p:cNvPr id="15" name="Légende encadrée 1 14"/>
          <p:cNvSpPr/>
          <p:nvPr/>
        </p:nvSpPr>
        <p:spPr>
          <a:xfrm>
            <a:off x="6702128" y="2062242"/>
            <a:ext cx="1662998" cy="352929"/>
          </a:xfrm>
          <a:prstGeom prst="borderCallout1">
            <a:avLst>
              <a:gd name="adj1" fmla="val 95330"/>
              <a:gd name="adj2" fmla="val 49435"/>
              <a:gd name="adj3" fmla="val 195726"/>
              <a:gd name="adj4" fmla="val 4848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List of variables</a:t>
            </a:r>
          </a:p>
        </p:txBody>
      </p:sp>
      <p:sp>
        <p:nvSpPr>
          <p:cNvPr id="16" name="Légende encadrée 1 15"/>
          <p:cNvSpPr/>
          <p:nvPr/>
        </p:nvSpPr>
        <p:spPr>
          <a:xfrm>
            <a:off x="616493" y="3860790"/>
            <a:ext cx="2333192" cy="535627"/>
          </a:xfrm>
          <a:prstGeom prst="borderCallout1">
            <a:avLst>
              <a:gd name="adj1" fmla="val 100327"/>
              <a:gd name="adj2" fmla="val 44037"/>
              <a:gd name="adj3" fmla="val 168574"/>
              <a:gd name="adj4" fmla="val 4376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46</a:t>
            </a:fld>
            <a:endParaRPr lang="en-US" dirty="0"/>
          </a:p>
        </p:txBody>
      </p:sp>
      <p:pic>
        <p:nvPicPr>
          <p:cNvPr id="12"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4" name="Légende encadrée 1 13"/>
          <p:cNvSpPr/>
          <p:nvPr/>
        </p:nvSpPr>
        <p:spPr>
          <a:xfrm>
            <a:off x="1062332" y="3022604"/>
            <a:ext cx="1783071" cy="853619"/>
          </a:xfrm>
          <a:prstGeom prst="borderCallout1">
            <a:avLst>
              <a:gd name="adj1" fmla="val 48602"/>
              <a:gd name="adj2" fmla="val 99737"/>
              <a:gd name="adj3" fmla="val -12715"/>
              <a:gd name="adj4" fmla="val 14460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#1</a:t>
            </a:r>
          </a:p>
        </p:txBody>
      </p:sp>
      <p:sp>
        <p:nvSpPr>
          <p:cNvPr id="15" name="Légende encadrée 1 14"/>
          <p:cNvSpPr/>
          <p:nvPr/>
        </p:nvSpPr>
        <p:spPr>
          <a:xfrm>
            <a:off x="1114177" y="5128012"/>
            <a:ext cx="1913991" cy="797916"/>
          </a:xfrm>
          <a:prstGeom prst="borderCallout1">
            <a:avLst>
              <a:gd name="adj1" fmla="val 48602"/>
              <a:gd name="adj2" fmla="val 99737"/>
              <a:gd name="adj3" fmla="val -6952"/>
              <a:gd name="adj4" fmla="val 13266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11"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47</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2739367" y="2820797"/>
            <a:ext cx="3100392" cy="2245893"/>
          </a:xfrm>
          <a:prstGeom prst="borderCallout1">
            <a:avLst>
              <a:gd name="adj1" fmla="val 48602"/>
              <a:gd name="adj2" fmla="val 99737"/>
              <a:gd name="adj3" fmla="val 77232"/>
              <a:gd name="adj4" fmla="val 14442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rgbClr val="FF0000"/>
              </a:solidFill>
            </a:endParaRPr>
          </a:p>
          <a:p>
            <a:r>
              <a:rPr lang="en-US" sz="1600" dirty="0">
                <a:solidFill>
                  <a:srgbClr val="FF0000"/>
                </a:solidFill>
              </a:rPr>
              <a:t>Co-occurrence matrix: direct visualization  of both partitions jointly. Color represents mutual information :</a:t>
            </a:r>
          </a:p>
          <a:p>
            <a:pPr marL="285750" indent="-285750">
              <a:buFont typeface="Arial" panose="020B0604020202020204" pitchFamily="34" charset="0"/>
              <a:buChar char="•"/>
            </a:pPr>
            <a:r>
              <a:rPr lang="en-US" sz="1600" b="1" dirty="0">
                <a:solidFill>
                  <a:srgbClr val="FF0000"/>
                </a:solidFill>
              </a:rPr>
              <a:t>red</a:t>
            </a:r>
            <a:r>
              <a:rPr lang="en-US" sz="1600" i="1" dirty="0">
                <a:solidFill>
                  <a:srgbClr val="FF0000"/>
                </a:solidFill>
              </a:rPr>
              <a:t>: </a:t>
            </a:r>
            <a:r>
              <a:rPr lang="en-US" sz="1600" dirty="0">
                <a:solidFill>
                  <a:srgbClr val="FF0000"/>
                </a:solidFill>
              </a:rPr>
              <a:t>cells with frequency higher than expected</a:t>
            </a:r>
          </a:p>
          <a:p>
            <a:pPr marL="285750" indent="-285750">
              <a:buFont typeface="Arial" panose="020B0604020202020204" pitchFamily="34" charset="0"/>
              <a:buChar char="•"/>
            </a:pPr>
            <a:r>
              <a:rPr lang="en-US" sz="1600" b="1" dirty="0">
                <a:solidFill>
                  <a:srgbClr val="0070C0"/>
                </a:solidFill>
              </a:rPr>
              <a:t>blue</a:t>
            </a:r>
            <a:r>
              <a:rPr lang="en-US" sz="1600" dirty="0">
                <a:solidFill>
                  <a:srgbClr val="FF0000"/>
                </a:solidFill>
              </a:rPr>
              <a:t>: cells with frequency lower than expected</a:t>
            </a:r>
          </a:p>
          <a:p>
            <a:r>
              <a:rPr lang="en-US" sz="1600" dirty="0">
                <a:solidFill>
                  <a:srgbClr val="FF0000"/>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48</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1" name="Légende encadrée 1 10"/>
          <p:cNvSpPr/>
          <p:nvPr/>
        </p:nvSpPr>
        <p:spPr>
          <a:xfrm>
            <a:off x="4460483" y="3065622"/>
            <a:ext cx="3100392" cy="1465846"/>
          </a:xfrm>
          <a:prstGeom prst="borderCallout1">
            <a:avLst>
              <a:gd name="adj1" fmla="val -454"/>
              <a:gd name="adj2" fmla="val 95728"/>
              <a:gd name="adj3" fmla="val -50713"/>
              <a:gd name="adj4" fmla="val 105269"/>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solidFill>
                <a:srgbClr val="FF0000"/>
              </a:solidFill>
            </a:endParaRPr>
          </a:p>
          <a:p>
            <a:endParaRPr lang="en-US" sz="1600" i="1" dirty="0">
              <a:solidFill>
                <a:srgbClr val="FF0000"/>
              </a:solidFill>
            </a:endParaRPr>
          </a:p>
          <a:p>
            <a:r>
              <a:rPr lang="en-US" sz="1600" i="1" dirty="0">
                <a:solidFill>
                  <a:srgbClr val="FF0000"/>
                </a:solidFill>
              </a:rPr>
              <a:t>Unfold Hierarchy </a:t>
            </a:r>
            <a:r>
              <a:rPr lang="en-US" sz="1600" dirty="0">
                <a:solidFill>
                  <a:srgbClr val="FF0000"/>
                </a:solidFill>
              </a:rPr>
              <a:t>allows to choose the </a:t>
            </a:r>
            <a:r>
              <a:rPr lang="en-US" sz="1600" dirty="0" err="1">
                <a:solidFill>
                  <a:srgbClr val="FF0000"/>
                </a:solidFill>
              </a:rPr>
              <a:t>coclustering</a:t>
            </a:r>
            <a:r>
              <a:rPr lang="en-US" sz="1600" dirty="0">
                <a:solidFill>
                  <a:srgbClr val="FF0000"/>
                </a:solidFill>
              </a:rPr>
              <a:t> granularity : optimal unfolding of each partition so as to keep the most informative model.</a:t>
            </a:r>
          </a:p>
          <a:p>
            <a:endParaRPr lang="en-US" sz="1600" dirty="0">
              <a:solidFill>
                <a:srgbClr val="FF0000"/>
              </a:solidFill>
            </a:endParaRPr>
          </a:p>
          <a:p>
            <a:r>
              <a:rPr lang="en-US" sz="1600" dirty="0">
                <a:solidFill>
                  <a:srgbClr val="FF0000"/>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0" y="2012462"/>
            <a:ext cx="8429793" cy="456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49</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192208" y="2620819"/>
            <a:ext cx="2889652" cy="914329"/>
          </a:xfrm>
          <a:prstGeom prst="borderCallout1">
            <a:avLst>
              <a:gd name="adj1" fmla="val 48602"/>
              <a:gd name="adj2" fmla="val 99737"/>
              <a:gd name="adj3" fmla="val 115748"/>
              <a:gd name="adj4" fmla="val 128027"/>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The evolution of information according to the total number of clusters.</a:t>
            </a:r>
          </a:p>
        </p:txBody>
      </p:sp>
      <p:sp>
        <p:nvSpPr>
          <p:cNvPr id="13" name="Légende encadrée 1 12"/>
          <p:cNvSpPr/>
          <p:nvPr/>
        </p:nvSpPr>
        <p:spPr>
          <a:xfrm>
            <a:off x="6156283" y="4895996"/>
            <a:ext cx="2889652" cy="653360"/>
          </a:xfrm>
          <a:prstGeom prst="borderCallout1">
            <a:avLst>
              <a:gd name="adj1" fmla="val 51320"/>
              <a:gd name="adj2" fmla="val -418"/>
              <a:gd name="adj3" fmla="val -30772"/>
              <a:gd name="adj4" fmla="val -3708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Detailed number of clusters per dimension.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412885" y="4873051"/>
            <a:ext cx="1795939" cy="1894523"/>
          </a:xfrm>
          <a:prstGeom prst="rect">
            <a:avLst/>
          </a:prstGeom>
        </p:spPr>
      </p:pic>
      <p:pic>
        <p:nvPicPr>
          <p:cNvPr id="10" name="Image 9"/>
          <p:cNvPicPr>
            <a:picLocks noChangeAspect="1"/>
          </p:cNvPicPr>
          <p:nvPr/>
        </p:nvPicPr>
        <p:blipFill>
          <a:blip r:embed="rId4"/>
          <a:stretch>
            <a:fillRect/>
          </a:stretch>
        </p:blipFill>
        <p:spPr>
          <a:xfrm>
            <a:off x="2912753" y="4583503"/>
            <a:ext cx="1653540" cy="937260"/>
          </a:xfrm>
          <a:prstGeom prst="rect">
            <a:avLst/>
          </a:prstGeom>
        </p:spPr>
      </p:pic>
      <p:pic>
        <p:nvPicPr>
          <p:cNvPr id="5" name="Image 4"/>
          <p:cNvPicPr>
            <a:picLocks noChangeAspect="1"/>
          </p:cNvPicPr>
          <p:nvPr/>
        </p:nvPicPr>
        <p:blipFill>
          <a:blip r:embed="rId5"/>
          <a:stretch>
            <a:fillRect/>
          </a:stretch>
        </p:blipFill>
        <p:spPr>
          <a:xfrm>
            <a:off x="411477" y="2774761"/>
            <a:ext cx="1795939" cy="1894523"/>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3724" y="2541598"/>
            <a:ext cx="2413984" cy="647501"/>
          </a:xfrm>
          <a:prstGeom prst="rect">
            <a:avLst/>
          </a:prstGeom>
        </p:spPr>
      </p:pic>
      <p:sp>
        <p:nvSpPr>
          <p:cNvPr id="14" name="ZoneTexte 13"/>
          <p:cNvSpPr txBox="1"/>
          <p:nvPr/>
        </p:nvSpPr>
        <p:spPr>
          <a:xfrm>
            <a:off x="5060610" y="2506124"/>
            <a:ext cx="4460407" cy="4370427"/>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1.</a:t>
            </a:r>
            <a:r>
              <a:rPr lang="en-US" sz="1600" dirty="0">
                <a:latin typeface="+mn-lt"/>
              </a:rPr>
              <a:t> In pane</a:t>
            </a:r>
          </a:p>
          <a:p>
            <a:pPr marL="742950" lvl="1" indent="-285750" fontAlgn="auto">
              <a:spcBef>
                <a:spcPts val="0"/>
              </a:spcBef>
              <a:spcAft>
                <a:spcPts val="0"/>
              </a:spcAft>
              <a:buFontTx/>
              <a:buChar char="•"/>
              <a:defRPr/>
            </a:pPr>
            <a:r>
              <a:rPr lang="en-US" sz="1600" dirty="0"/>
              <a:t>Click on button</a:t>
            </a:r>
            <a:endParaRPr lang="en-US" sz="1600" dirty="0">
              <a:latin typeface="+mn-lt"/>
            </a:endParaRPr>
          </a:p>
          <a:p>
            <a:pPr marL="285750" indent="-285750" fontAlgn="auto">
              <a:spcBef>
                <a:spcPts val="0"/>
              </a:spcBef>
              <a:spcAft>
                <a:spcPts val="0"/>
              </a:spcAft>
              <a:defRPr/>
            </a:pPr>
            <a:r>
              <a:rPr lang="en-US" sz="1600" dirty="0"/>
              <a:t> </a:t>
            </a:r>
            <a:r>
              <a:rPr lang="en-US" sz="1400" dirty="0">
                <a:latin typeface="+mn-lt"/>
              </a:rPr>
              <a:t> </a:t>
            </a:r>
          </a:p>
          <a:p>
            <a:pPr marL="285750" indent="-285750" fontAlgn="auto">
              <a:spcBef>
                <a:spcPts val="0"/>
              </a:spcBef>
              <a:spcAft>
                <a:spcPts val="0"/>
              </a:spcAft>
              <a:buFontTx/>
              <a:buChar char="•"/>
              <a:defRPr/>
            </a:pPr>
            <a:r>
              <a:rPr lang="en-US" sz="1600" dirty="0">
                <a:solidFill>
                  <a:srgbClr val="FF0000"/>
                </a:solidFill>
                <a:latin typeface="+mn-lt"/>
              </a:rPr>
              <a:t>2.</a:t>
            </a:r>
            <a:r>
              <a:rPr lang="en-US" sz="1600" dirty="0">
                <a:latin typeface="+mn-lt"/>
              </a:rPr>
              <a:t> In the dialog box</a:t>
            </a:r>
          </a:p>
          <a:p>
            <a:pPr marL="742950" lvl="1" indent="-285750" fontAlgn="auto">
              <a:spcBef>
                <a:spcPts val="0"/>
              </a:spcBef>
              <a:spcAft>
                <a:spcPts val="0"/>
              </a:spcAft>
              <a:buFontTx/>
              <a:buChar char="•"/>
              <a:defRPr/>
            </a:pPr>
            <a:r>
              <a:rPr lang="en-US" sz="1600" dirty="0">
                <a:latin typeface="+mn-lt"/>
              </a:rPr>
              <a:t>Specify the data table file</a:t>
            </a:r>
          </a:p>
          <a:p>
            <a:pPr marL="742950" lvl="1"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endParaRPr lang="en-US" sz="1600" i="1" dirty="0">
              <a:latin typeface="+mn-lt"/>
            </a:endParaRPr>
          </a:p>
          <a:p>
            <a:pPr marL="285750" indent="-285750" fontAlgn="auto">
              <a:spcBef>
                <a:spcPts val="0"/>
              </a:spcBef>
              <a:spcAft>
                <a:spcPts val="0"/>
              </a:spcAft>
              <a:buFontTx/>
              <a:buChar char="•"/>
              <a:defRPr/>
            </a:pPr>
            <a:r>
              <a:rPr lang="en-US" sz="1600" dirty="0">
                <a:solidFill>
                  <a:srgbClr val="FF0000"/>
                </a:solidFill>
                <a:latin typeface="+mn-lt"/>
              </a:rPr>
              <a:t>3.</a:t>
            </a:r>
            <a:r>
              <a:rPr lang="en-US" sz="1600" dirty="0">
                <a:latin typeface="+mn-lt"/>
              </a:rPr>
              <a:t> Specify the dictionary name</a:t>
            </a:r>
          </a:p>
          <a:p>
            <a:pPr marL="742950" lvl="1" indent="-285750" fontAlgn="auto">
              <a:spcBef>
                <a:spcPts val="0"/>
              </a:spcBef>
              <a:spcAft>
                <a:spcPts val="0"/>
              </a:spcAft>
              <a:buFontTx/>
              <a:buChar char="•"/>
              <a:defRPr/>
            </a:pPr>
            <a:r>
              <a:rPr lang="en-US" sz="1400" dirty="0">
                <a:solidFill>
                  <a:schemeClr val="accent2"/>
                </a:solidFill>
                <a:latin typeface="+mn-lt"/>
              </a:rPr>
              <a:t>Repeat step 2 to build other dictionaries</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4. </a:t>
            </a:r>
            <a:r>
              <a:rPr lang="en-US" sz="1600" dirty="0">
                <a:latin typeface="+mn-lt"/>
              </a:rPr>
              <a:t>Close to save dictionary file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solidFill>
                  <a:srgbClr val="FF0000"/>
                </a:solidFill>
              </a:rPr>
              <a:t>5. </a:t>
            </a:r>
            <a:r>
              <a:rPr lang="en-US" sz="1600" dirty="0"/>
              <a:t>In pane  </a:t>
            </a:r>
          </a:p>
          <a:p>
            <a:pPr marL="742950" lvl="1" indent="-285750" fontAlgn="auto">
              <a:spcBef>
                <a:spcPts val="0"/>
              </a:spcBef>
              <a:spcAft>
                <a:spcPts val="0"/>
              </a:spcAft>
              <a:buFontTx/>
              <a:buChar char="•"/>
              <a:defRPr/>
            </a:pPr>
            <a:r>
              <a:rPr lang="en-US" sz="1600" dirty="0">
                <a:latin typeface="+mn-lt"/>
              </a:rPr>
              <a:t>Inspect the built dictionary</a:t>
            </a:r>
          </a:p>
          <a:p>
            <a:pPr marL="1200150" lvl="2" indent="-285750" fontAlgn="auto">
              <a:spcBef>
                <a:spcPts val="0"/>
              </a:spcBef>
              <a:spcAft>
                <a:spcPts val="0"/>
              </a:spcAft>
              <a:buFontTx/>
              <a:buChar char="•"/>
              <a:defRPr/>
            </a:pPr>
            <a:r>
              <a:rPr lang="en-US" sz="1200" dirty="0">
                <a:latin typeface="+mn-lt"/>
              </a:rPr>
              <a:t>Check variables types</a:t>
            </a:r>
          </a:p>
          <a:p>
            <a:pPr marL="1200150" lvl="2" indent="-285750" fontAlgn="auto">
              <a:spcBef>
                <a:spcPts val="0"/>
              </a:spcBef>
              <a:spcAft>
                <a:spcPts val="0"/>
              </a:spcAft>
              <a:buFontTx/>
              <a:buChar char="•"/>
              <a:defRPr/>
            </a:pPr>
            <a:r>
              <a:rPr lang="en-US" sz="1200" dirty="0">
                <a:solidFill>
                  <a:schemeClr val="accent2"/>
                </a:solidFill>
              </a:rPr>
              <a:t>Select used variables</a:t>
            </a:r>
          </a:p>
          <a:p>
            <a:pPr marL="285750" indent="-285750" fontAlgn="auto">
              <a:spcBef>
                <a:spcPts val="0"/>
              </a:spcBef>
              <a:spcAft>
                <a:spcPts val="0"/>
              </a:spcAft>
              <a:buFontTx/>
              <a:buChar char="•"/>
              <a:defRPr/>
            </a:pPr>
            <a:endParaRPr lang="en-US" sz="1600" i="1"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Supervised classification</a:t>
            </a:r>
            <a:endParaRPr lang="en-US" dirty="0">
              <a:solidFill>
                <a:srgbClr val="00B050"/>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a:t>
            </a:fld>
            <a:endParaRPr lang="en-US" dirty="0"/>
          </a:p>
        </p:txBody>
      </p:sp>
      <p:sp>
        <p:nvSpPr>
          <p:cNvPr id="16386" name="Espace réservé du contenu 2"/>
          <p:cNvSpPr>
            <a:spLocks noGrp="1"/>
          </p:cNvSpPr>
          <p:nvPr>
            <p:ph sz="quarter" idx="1"/>
          </p:nvPr>
        </p:nvSpPr>
        <p:spPr>
          <a:xfrm>
            <a:off x="457200" y="1673221"/>
            <a:ext cx="8308848" cy="1031903"/>
          </a:xfrm>
        </p:spPr>
        <p:txBody>
          <a:bodyPr>
            <a:normAutofit/>
          </a:bodyPr>
          <a:lstStyle/>
          <a:p>
            <a:pPr>
              <a:buFont typeface="Arial" pitchFamily="34" charset="0"/>
              <a:buChar char="•"/>
            </a:pPr>
            <a:r>
              <a:rPr lang="en-US" b="1" dirty="0"/>
              <a:t>Step 1, </a:t>
            </a:r>
            <a:r>
              <a:rPr lang="en-US" b="1" dirty="0" err="1"/>
              <a:t>bis</a:t>
            </a:r>
            <a:r>
              <a:rPr lang="en-US" b="1" dirty="0"/>
              <a:t> : </a:t>
            </a:r>
            <a:r>
              <a:rPr lang="en-US" sz="2400" dirty="0">
                <a:solidFill>
                  <a:srgbClr val="FF0000"/>
                </a:solidFill>
              </a:rPr>
              <a:t>Build a new dictionary from a data table</a:t>
            </a:r>
          </a:p>
          <a:p>
            <a:pPr lvl="1">
              <a:buNone/>
            </a:pPr>
            <a:r>
              <a:rPr lang="en-US" sz="1600" dirty="0"/>
              <a:t>(If no available dictionary)</a:t>
            </a:r>
          </a:p>
        </p:txBody>
      </p:sp>
      <p:pic>
        <p:nvPicPr>
          <p:cNvPr id="20" name="Picture 2"/>
          <p:cNvPicPr>
            <a:picLocks noChangeAspect="1" noChangeArrowheads="1"/>
          </p:cNvPicPr>
          <p:nvPr/>
        </p:nvPicPr>
        <p:blipFill>
          <a:blip r:embed="rId7"/>
          <a:srcRect/>
          <a:stretch>
            <a:fillRect/>
          </a:stretch>
        </p:blipFill>
        <p:spPr bwMode="auto">
          <a:xfrm>
            <a:off x="142341" y="547860"/>
            <a:ext cx="421481" cy="400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7294901" y="3057306"/>
            <a:ext cx="1684250" cy="216785"/>
          </a:xfrm>
          <a:prstGeom prst="rect">
            <a:avLst/>
          </a:prstGeom>
          <a:noFill/>
          <a:ln w="9525">
            <a:noFill/>
            <a:miter lim="800000"/>
            <a:headEnd/>
            <a:tailEnd/>
          </a:ln>
        </p:spPr>
      </p:pic>
      <p:cxnSp>
        <p:nvCxnSpPr>
          <p:cNvPr id="15" name="Connecteur droit avec flèche 14"/>
          <p:cNvCxnSpPr/>
          <p:nvPr/>
        </p:nvCxnSpPr>
        <p:spPr>
          <a:xfrm flipH="1" flipV="1">
            <a:off x="3834933" y="2819082"/>
            <a:ext cx="1782951" cy="3305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2050261" y="3076172"/>
            <a:ext cx="3569345" cy="8184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1530133" y="4144479"/>
            <a:ext cx="4087751" cy="4376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flipH="1">
            <a:off x="4445153" y="4632456"/>
            <a:ext cx="749399" cy="4080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H="1">
            <a:off x="1850315" y="5331446"/>
            <a:ext cx="3344238" cy="1349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2746541"/>
            <a:ext cx="933580" cy="323895"/>
          </a:xfrm>
          <a:prstGeom prst="rect">
            <a:avLst/>
          </a:prstGeom>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5682077"/>
            <a:ext cx="933580" cy="3238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3632" y="2605884"/>
            <a:ext cx="4527233" cy="3327083"/>
          </a:xfrm>
          <a:prstGeom prst="rect">
            <a:avLst/>
          </a:prstGeom>
        </p:spPr>
      </p:pic>
      <p:sp>
        <p:nvSpPr>
          <p:cNvPr id="2" name="Titre 1"/>
          <p:cNvSpPr>
            <a:spLocks noGrp="1"/>
          </p:cNvSpPr>
          <p:nvPr>
            <p:ph type="title"/>
          </p:nvPr>
        </p:nvSpPr>
        <p:spPr/>
        <p:txBody>
          <a:bodyPr>
            <a:normAutofit/>
          </a:bodyPr>
          <a:lstStyle/>
          <a:p>
            <a:r>
              <a:rPr lang="en-US" noProof="0" dirty="0"/>
              <a:t>Training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50</a:t>
            </a:fld>
            <a:endParaRPr lang="fr-FR"/>
          </a:p>
        </p:txBody>
      </p:sp>
      <p:cxnSp>
        <p:nvCxnSpPr>
          <p:cNvPr id="8" name="Connecteur droit avec flèche 7"/>
          <p:cNvCxnSpPr/>
          <p:nvPr/>
        </p:nvCxnSpPr>
        <p:spPr>
          <a:xfrm flipH="1">
            <a:off x="5105401" y="4019330"/>
            <a:ext cx="1164166" cy="841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contenu 2"/>
          <p:cNvSpPr txBox="1">
            <a:spLocks/>
          </p:cNvSpPr>
          <p:nvPr/>
        </p:nvSpPr>
        <p:spPr>
          <a:xfrm>
            <a:off x="5903113" y="3621725"/>
            <a:ext cx="2721123"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The </a:t>
            </a:r>
            <a:r>
              <a:rPr lang="fr-FR" sz="1600" dirty="0" err="1">
                <a:latin typeface="+mn-lt"/>
              </a:rPr>
              <a:t>third</a:t>
            </a:r>
            <a:r>
              <a:rPr lang="fr-FR" sz="1600" dirty="0">
                <a:latin typeface="+mn-lt"/>
              </a:rPr>
              <a:t> variable</a:t>
            </a:r>
          </a:p>
        </p:txBody>
      </p:sp>
      <p:sp>
        <p:nvSpPr>
          <p:cNvPr id="6" name="Rectangle 5"/>
          <p:cNvSpPr/>
          <p:nvPr/>
        </p:nvSpPr>
        <p:spPr>
          <a:xfrm>
            <a:off x="389466" y="1683435"/>
            <a:ext cx="7103533" cy="369332"/>
          </a:xfrm>
          <a:prstGeom prst="rect">
            <a:avLst/>
          </a:prstGeom>
        </p:spPr>
        <p:txBody>
          <a:bodyPr wrap="square">
            <a:spAutoFit/>
          </a:bodyPr>
          <a:lstStyle/>
          <a:p>
            <a:pPr>
              <a:buFont typeface="Arial" pitchFamily="34" charset="0"/>
              <a:buChar char="•"/>
            </a:pPr>
            <a:r>
              <a:rPr lang="fr-FR" dirty="0"/>
              <a:t> </a:t>
            </a:r>
            <a:r>
              <a:rPr lang="fr-FR" dirty="0" err="1"/>
              <a:t>Same</a:t>
            </a:r>
            <a:r>
              <a:rPr lang="fr-FR" dirty="0"/>
              <a:t> as </a:t>
            </a:r>
            <a:r>
              <a:rPr lang="fr-FR" dirty="0" err="1"/>
              <a:t>coclustering</a:t>
            </a:r>
            <a:r>
              <a:rPr lang="fr-FR" dirty="0"/>
              <a:t> (</a:t>
            </a:r>
            <a:r>
              <a:rPr lang="fr-FR" dirty="0" err="1"/>
              <a:t>Step</a:t>
            </a:r>
            <a:r>
              <a:rPr lang="fr-FR" dirty="0"/>
              <a:t> 3) by </a:t>
            </a:r>
            <a:r>
              <a:rPr lang="fr-FR" dirty="0" err="1"/>
              <a:t>inserting</a:t>
            </a:r>
            <a:r>
              <a:rPr lang="fr-FR" dirty="0"/>
              <a:t> a </a:t>
            </a:r>
            <a:r>
              <a:rPr lang="fr-FR" dirty="0" err="1"/>
              <a:t>third</a:t>
            </a:r>
            <a:r>
              <a:rPr lang="fr-FR" dirty="0"/>
              <a:t> variable</a:t>
            </a:r>
            <a:endParaRPr lang="fr-FR" dirty="0">
              <a:solidFill>
                <a:srgbClr val="FF0000"/>
              </a:solidFill>
            </a:endParaRPr>
          </a:p>
        </p:txBody>
      </p:sp>
    </p:spTree>
    <p:extLst>
      <p:ext uri="{BB962C8B-B14F-4D97-AF65-F5344CB8AC3E}">
        <p14:creationId xmlns:p14="http://schemas.microsoft.com/office/powerpoint/2010/main" val="363442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78" y="1952492"/>
            <a:ext cx="8742555" cy="473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noProof="0" dirty="0"/>
              <a:t>Exploring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51</a:t>
            </a:fld>
            <a:endParaRPr lang="fr-FR"/>
          </a:p>
        </p:txBody>
      </p:sp>
      <p:sp>
        <p:nvSpPr>
          <p:cNvPr id="7" name="Légende encadrée 1 6"/>
          <p:cNvSpPr/>
          <p:nvPr/>
        </p:nvSpPr>
        <p:spPr>
          <a:xfrm>
            <a:off x="5165099" y="2277255"/>
            <a:ext cx="2414845" cy="535627"/>
          </a:xfrm>
          <a:prstGeom prst="borderCallout1">
            <a:avLst>
              <a:gd name="adj1" fmla="val 100327"/>
              <a:gd name="adj2" fmla="val 49773"/>
              <a:gd name="adj3" fmla="val 120437"/>
              <a:gd name="adj4" fmla="val 4517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FF0000"/>
                </a:solidFill>
              </a:rPr>
              <a:t>3 variables (base </a:t>
            </a:r>
            <a:r>
              <a:rPr lang="fr-FR" sz="1600" dirty="0" err="1">
                <a:solidFill>
                  <a:srgbClr val="FF0000"/>
                </a:solidFill>
              </a:rPr>
              <a:t>Adult</a:t>
            </a:r>
            <a:r>
              <a:rPr lang="fr-FR" sz="1600" dirty="0">
                <a:solidFill>
                  <a:srgbClr val="FF0000"/>
                </a:solidFill>
              </a:rPr>
              <a:t>)</a:t>
            </a:r>
          </a:p>
        </p:txBody>
      </p:sp>
      <p:sp>
        <p:nvSpPr>
          <p:cNvPr id="8" name="Légende encadrée 1 7"/>
          <p:cNvSpPr/>
          <p:nvPr/>
        </p:nvSpPr>
        <p:spPr>
          <a:xfrm>
            <a:off x="2700988" y="4428664"/>
            <a:ext cx="1671496" cy="514905"/>
          </a:xfrm>
          <a:prstGeom prst="borderCallout1">
            <a:avLst>
              <a:gd name="adj1" fmla="val 3581"/>
              <a:gd name="adj2" fmla="val -19"/>
              <a:gd name="adj3" fmla="val -216362"/>
              <a:gd name="adj4" fmla="val -513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dirty="0">
                <a:solidFill>
                  <a:srgbClr val="FF0000"/>
                </a:solidFill>
              </a:rPr>
              <a:t>2 main variables</a:t>
            </a:r>
          </a:p>
        </p:txBody>
      </p:sp>
      <p:cxnSp>
        <p:nvCxnSpPr>
          <p:cNvPr id="6" name="Connecteur droit 5"/>
          <p:cNvCxnSpPr/>
          <p:nvPr/>
        </p:nvCxnSpPr>
        <p:spPr>
          <a:xfrm flipV="1">
            <a:off x="1857191" y="4954415"/>
            <a:ext cx="843797" cy="6640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stCxn id="8" idx="0"/>
          </p:cNvCxnSpPr>
          <p:nvPr/>
        </p:nvCxnSpPr>
        <p:spPr>
          <a:xfrm>
            <a:off x="4372484" y="4686117"/>
            <a:ext cx="1784411" cy="932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85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09" y="2154736"/>
            <a:ext cx="7858140" cy="4258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52</a:t>
            </a:fld>
            <a:endParaRPr lang="en-US" dirty="0"/>
          </a:p>
        </p:txBody>
      </p:sp>
      <p:sp>
        <p:nvSpPr>
          <p:cNvPr id="7" name="Légende encadrée 1 6"/>
          <p:cNvSpPr/>
          <p:nvPr/>
        </p:nvSpPr>
        <p:spPr>
          <a:xfrm>
            <a:off x="4516602" y="1603151"/>
            <a:ext cx="2414845" cy="535627"/>
          </a:xfrm>
          <a:prstGeom prst="borderCallout1">
            <a:avLst>
              <a:gd name="adj1" fmla="val 70493"/>
              <a:gd name="adj2" fmla="val -225"/>
              <a:gd name="adj3" fmla="val 149336"/>
              <a:gd name="adj4" fmla="val -744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Context pane</a:t>
            </a:r>
          </a:p>
        </p:txBody>
      </p:sp>
    </p:spTree>
    <p:extLst>
      <p:ext uri="{BB962C8B-B14F-4D97-AF65-F5344CB8AC3E}">
        <p14:creationId xmlns:p14="http://schemas.microsoft.com/office/powerpoint/2010/main" val="2492386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81" y="1880388"/>
            <a:ext cx="8590208" cy="465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53</a:t>
            </a:fld>
            <a:endParaRPr lang="en-US" dirty="0"/>
          </a:p>
        </p:txBody>
      </p:sp>
      <p:sp>
        <p:nvSpPr>
          <p:cNvPr id="10" name="Légende encadrée 1 9"/>
          <p:cNvSpPr/>
          <p:nvPr/>
        </p:nvSpPr>
        <p:spPr>
          <a:xfrm>
            <a:off x="3777494" y="2521485"/>
            <a:ext cx="2065867" cy="1261523"/>
          </a:xfrm>
          <a:prstGeom prst="borderCallout1">
            <a:avLst>
              <a:gd name="adj1" fmla="val 48876"/>
              <a:gd name="adj2" fmla="val -1719"/>
              <a:gd name="adj3" fmla="val 49351"/>
              <a:gd name="adj4" fmla="val -367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a hierarchy with 2 X 3 X 3 clusters (with optimal information)</a:t>
            </a:r>
          </a:p>
        </p:txBody>
      </p:sp>
    </p:spTree>
    <p:extLst>
      <p:ext uri="{BB962C8B-B14F-4D97-AF65-F5344CB8AC3E}">
        <p14:creationId xmlns:p14="http://schemas.microsoft.com/office/powerpoint/2010/main" val="188086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19" y="1936007"/>
            <a:ext cx="8359282" cy="453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54</a:t>
            </a:fld>
            <a:endParaRPr lang="en-US" dirty="0"/>
          </a:p>
        </p:txBody>
      </p:sp>
      <p:sp>
        <p:nvSpPr>
          <p:cNvPr id="7" name="Légende encadrée 1 6"/>
          <p:cNvSpPr/>
          <p:nvPr/>
        </p:nvSpPr>
        <p:spPr>
          <a:xfrm>
            <a:off x="1483865" y="3510426"/>
            <a:ext cx="2094077" cy="804920"/>
          </a:xfrm>
          <a:prstGeom prst="borderCallout1">
            <a:avLst>
              <a:gd name="adj1" fmla="val 97755"/>
              <a:gd name="adj2" fmla="val 100593"/>
              <a:gd name="adj3" fmla="val 179636"/>
              <a:gd name="adj4" fmla="val 142325"/>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men have physical occupations.</a:t>
            </a:r>
          </a:p>
        </p:txBody>
      </p:sp>
      <p:cxnSp>
        <p:nvCxnSpPr>
          <p:cNvPr id="5" name="Connecteur droit 4"/>
          <p:cNvCxnSpPr>
            <a:stCxn id="7" idx="0"/>
          </p:cNvCxnSpPr>
          <p:nvPr/>
        </p:nvCxnSpPr>
        <p:spPr>
          <a:xfrm flipV="1">
            <a:off x="3577942" y="2614944"/>
            <a:ext cx="2703858" cy="12979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3586995" y="3058828"/>
            <a:ext cx="846931" cy="4515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569891" y="4008532"/>
            <a:ext cx="3345395" cy="536308"/>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63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25" y="2018923"/>
            <a:ext cx="8523449" cy="461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55</a:t>
            </a:fld>
            <a:endParaRPr lang="en-US" dirty="0"/>
          </a:p>
        </p:txBody>
      </p:sp>
      <p:sp>
        <p:nvSpPr>
          <p:cNvPr id="7" name="Légende encadrée 1 6"/>
          <p:cNvSpPr/>
          <p:nvPr/>
        </p:nvSpPr>
        <p:spPr>
          <a:xfrm>
            <a:off x="1340019" y="3589437"/>
            <a:ext cx="2094077" cy="838191"/>
          </a:xfrm>
          <a:prstGeom prst="borderCallout1">
            <a:avLst>
              <a:gd name="adj1" fmla="val 96896"/>
              <a:gd name="adj2" fmla="val 98473"/>
              <a:gd name="adj3" fmla="val 169276"/>
              <a:gd name="adj4" fmla="val 139252"/>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women have service occupations.</a:t>
            </a:r>
          </a:p>
        </p:txBody>
      </p:sp>
      <p:cxnSp>
        <p:nvCxnSpPr>
          <p:cNvPr id="10" name="Connecteur droit 9"/>
          <p:cNvCxnSpPr/>
          <p:nvPr/>
        </p:nvCxnSpPr>
        <p:spPr>
          <a:xfrm flipV="1">
            <a:off x="3434096" y="3426691"/>
            <a:ext cx="2283213" cy="3694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434096" y="4008532"/>
            <a:ext cx="3345395" cy="618886"/>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434096" y="3121930"/>
            <a:ext cx="777686" cy="4675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0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Exploiting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56</a:t>
            </a:fld>
            <a:endParaRPr lang="en-US" dirty="0"/>
          </a:p>
        </p:txBody>
      </p:sp>
      <p:pic>
        <p:nvPicPr>
          <p:cNvPr id="11"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15" name="Espace réservé du contenu 2"/>
          <p:cNvSpPr txBox="1">
            <a:spLocks/>
          </p:cNvSpPr>
          <p:nvPr/>
        </p:nvSpPr>
        <p:spPr>
          <a:xfrm>
            <a:off x="457200" y="3014133"/>
            <a:ext cx="6485467" cy="3462866"/>
          </a:xfrm>
          <a:prstGeom prst="rect">
            <a:avLst/>
          </a:prstGeom>
        </p:spPr>
        <p:txBody>
          <a:bodyPr vert="horz" rtlCol="0">
            <a:normAutofit fontScale="85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rPr>
              <a:t>Tools menu</a:t>
            </a: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Train </a:t>
            </a:r>
            <a:r>
              <a:rPr lang="en-US" sz="2000" dirty="0" err="1">
                <a:latin typeface="+mn-lt"/>
              </a:rPr>
              <a:t>coclustering</a:t>
            </a:r>
            <a:endParaRPr lang="en-US" sz="20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Input: </a:t>
            </a:r>
            <a:r>
              <a:rPr lang="en-US" sz="1600" dirty="0">
                <a:latin typeface="+mn-lt"/>
              </a:rPr>
              <a:t>dictionary and </a:t>
            </a:r>
            <a:r>
              <a:rPr kumimoji="0" lang="en-US" sz="1600" b="0" i="0" u="none" strike="noStrike" kern="1200" cap="none" spc="0" normalizeH="0" baseline="0" noProof="0" dirty="0">
                <a:ln>
                  <a:noFill/>
                </a:ln>
                <a:solidFill>
                  <a:schemeClr val="tx1"/>
                </a:solidFill>
                <a:effectLst/>
                <a:uLnTx/>
                <a:uFillTx/>
                <a:latin typeface="+mn-lt"/>
              </a:rPr>
              <a:t>database file</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Train a </a:t>
            </a:r>
            <a:r>
              <a:rPr kumimoji="0" lang="en-US" sz="1600" b="0" i="0" u="none" strike="noStrike" kern="1200" cap="none" spc="0" normalizeH="0" baseline="0" noProof="0" dirty="0" err="1">
                <a:ln>
                  <a:noFill/>
                </a:ln>
                <a:solidFill>
                  <a:schemeClr val="tx1"/>
                </a:solidFill>
                <a:effectLst/>
                <a:uLnTx/>
                <a:uFillTx/>
                <a:latin typeface="+mn-lt"/>
              </a:rPr>
              <a:t>coclustering</a:t>
            </a:r>
            <a:r>
              <a:rPr kumimoji="0" lang="en-US" sz="1600" b="0" i="0" u="none" strike="noStrike" kern="1200" cap="none" spc="0" normalizeH="0" baseline="0" noProof="0" dirty="0">
                <a:ln>
                  <a:noFill/>
                </a:ln>
                <a:solidFill>
                  <a:schemeClr val="tx1"/>
                </a:solidFill>
                <a:effectLst/>
                <a:uLnTx/>
                <a:uFillTx/>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Simplify </a:t>
            </a:r>
            <a:r>
              <a:rPr kumimoji="0" lang="en-US" sz="2000" b="0" i="0" u="none" strike="noStrike" kern="1200" cap="none" spc="0" normalizeH="0" baseline="0" noProof="0" dirty="0" err="1">
                <a:ln>
                  <a:noFill/>
                </a:ln>
                <a:solidFill>
                  <a:schemeClr val="tx1"/>
                </a:solidFill>
                <a:effectLst/>
                <a:uLnTx/>
                <a:uFillTx/>
                <a:latin typeface="+mn-lt"/>
              </a:rPr>
              <a:t>coclustering</a:t>
            </a:r>
            <a:endParaRPr kumimoji="0" lang="en-US" sz="2000" b="0" i="0" u="none" strike="noStrike" kern="1200" cap="none" spc="0" normalizeH="0" baseline="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Build a simplify </a:t>
            </a:r>
            <a:r>
              <a:rPr lang="en-US" sz="1600" dirty="0" err="1">
                <a:latin typeface="+mn-lt"/>
              </a:rPr>
              <a:t>coclustering</a:t>
            </a:r>
            <a:r>
              <a:rPr lang="en-US" sz="1600" dirty="0">
                <a:latin typeface="+mn-lt"/>
              </a:rPr>
              <a:t> model given user constraints</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Extract clusters</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E</a:t>
            </a:r>
            <a:r>
              <a:rPr lang="en-US" sz="1600" dirty="0" err="1">
                <a:latin typeface="+mn-lt"/>
              </a:rPr>
              <a:t>xtract</a:t>
            </a:r>
            <a:r>
              <a:rPr lang="en-US" sz="1600" dirty="0">
                <a:latin typeface="+mn-lt"/>
              </a:rPr>
              <a:t> clusters in a text file for a given </a:t>
            </a:r>
            <a:r>
              <a:rPr lang="en-US" sz="1600" dirty="0" err="1">
                <a:latin typeface="+mn-lt"/>
              </a:rPr>
              <a:t>coclustering</a:t>
            </a:r>
            <a:r>
              <a:rPr lang="en-US" sz="1600" dirty="0">
                <a:latin typeface="+mn-lt"/>
              </a:rPr>
              <a:t> variable</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Prepare deployment</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Input: dictionary and </a:t>
            </a:r>
            <a:r>
              <a:rPr lang="en-US" sz="1500" dirty="0" err="1">
                <a:latin typeface="+mn-lt"/>
              </a:rPr>
              <a:t>coclustering</a:t>
            </a:r>
            <a:r>
              <a:rPr lang="en-US" sz="15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Enables the deployment of a </a:t>
            </a:r>
            <a:r>
              <a:rPr lang="en-US" sz="1500" dirty="0" err="1">
                <a:latin typeface="+mn-lt"/>
              </a:rPr>
              <a:t>coclustering</a:t>
            </a:r>
            <a:r>
              <a:rPr lang="en-US" sz="1500" dirty="0">
                <a:latin typeface="+mn-lt"/>
              </a:rPr>
              <a:t> model on new data by the means of a </a:t>
            </a:r>
            <a:r>
              <a:rPr lang="en-US" sz="1500" dirty="0" err="1">
                <a:latin typeface="+mn-lt"/>
              </a:rPr>
              <a:t>Khiops</a:t>
            </a:r>
            <a:r>
              <a:rPr lang="en-US" sz="1500" dirty="0">
                <a:latin typeface="+mn-lt"/>
              </a:rPr>
              <a:t> deployment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2"/>
                </a:solidFill>
                <a:latin typeface="+mn-lt"/>
              </a:rPr>
              <a:t>See multi-table section of the tutorial</a:t>
            </a:r>
          </a:p>
          <a:p>
            <a:pPr marL="896112" lvl="1"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938468" y="1783528"/>
            <a:ext cx="2293334" cy="112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64" y="1596934"/>
            <a:ext cx="2507603" cy="280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4" y="4480943"/>
            <a:ext cx="2611699" cy="2280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Simplifying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57</a:t>
            </a:fld>
            <a:endParaRPr lang="en-US" dirty="0"/>
          </a:p>
        </p:txBody>
      </p:sp>
      <p:pic>
        <p:nvPicPr>
          <p:cNvPr id="11"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3355975" y="2345275"/>
            <a:ext cx="5788025" cy="3936991"/>
          </a:xfrm>
        </p:spPr>
        <p:txBody>
          <a:bodyPr>
            <a:normAutofit fontScale="92500" lnSpcReduction="20000"/>
          </a:bodyPr>
          <a:lstStyle/>
          <a:p>
            <a:pPr>
              <a:lnSpc>
                <a:spcPct val="80000"/>
              </a:lnSpc>
              <a:buFont typeface="Arial" pitchFamily="34" charset="0"/>
              <a:buChar char="•"/>
            </a:pPr>
            <a:r>
              <a:rPr lang="en-US" sz="2000" dirty="0">
                <a:solidFill>
                  <a:srgbClr val="FF0000"/>
                </a:solidFill>
              </a:rPr>
              <a:t>Steps for </a:t>
            </a:r>
            <a:r>
              <a:rPr lang="en-US" sz="2000" dirty="0" err="1">
                <a:solidFill>
                  <a:srgbClr val="FF0000"/>
                </a:solidFill>
              </a:rPr>
              <a:t>coclustering</a:t>
            </a:r>
            <a:r>
              <a:rPr lang="en-US" sz="2000" dirty="0">
                <a:solidFill>
                  <a:srgbClr val="FF0000"/>
                </a:solidFill>
              </a:rPr>
              <a:t> model simplification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2">
              <a:lnSpc>
                <a:spcPct val="80000"/>
              </a:lnSpc>
              <a:buFont typeface="Arial" pitchFamily="34" charset="0"/>
              <a:buChar char="•"/>
            </a:pPr>
            <a:r>
              <a:rPr lang="en-US" sz="1300" dirty="0"/>
              <a:t>Max cell number : </a:t>
            </a:r>
          </a:p>
          <a:p>
            <a:pPr lvl="3">
              <a:lnSpc>
                <a:spcPct val="80000"/>
              </a:lnSpc>
              <a:buFont typeface="Arial" pitchFamily="34" charset="0"/>
              <a:buChar char="•"/>
            </a:pPr>
            <a:r>
              <a:rPr lang="en-US" sz="1000" dirty="0"/>
              <a:t>max number of cells to keep in the simplified </a:t>
            </a:r>
            <a:r>
              <a:rPr lang="en-US" sz="1000" dirty="0" err="1"/>
              <a:t>coclustering</a:t>
            </a:r>
            <a:r>
              <a:rPr lang="en-US" sz="1000" dirty="0"/>
              <a:t> </a:t>
            </a:r>
          </a:p>
          <a:p>
            <a:pPr lvl="2">
              <a:lnSpc>
                <a:spcPct val="80000"/>
              </a:lnSpc>
              <a:buFont typeface="Arial" pitchFamily="34" charset="0"/>
              <a:buChar char="•"/>
            </a:pPr>
            <a:r>
              <a:rPr lang="en-US" sz="1300" dirty="0"/>
              <a:t>Max preserved information</a:t>
            </a:r>
          </a:p>
          <a:p>
            <a:pPr lvl="3">
              <a:lnSpc>
                <a:spcPct val="80000"/>
              </a:lnSpc>
              <a:buFont typeface="Arial" pitchFamily="34" charset="0"/>
              <a:buChar char="•"/>
            </a:pPr>
            <a:r>
              <a:rPr lang="en-US" sz="1000" dirty="0"/>
              <a:t>max percentage of information to keep in the simplified </a:t>
            </a:r>
            <a:r>
              <a:rPr lang="en-US" sz="1000" dirty="0" err="1"/>
              <a:t>coclustering</a:t>
            </a:r>
            <a:endParaRPr lang="en-US" sz="1000" dirty="0"/>
          </a:p>
          <a:p>
            <a:pPr lvl="2">
              <a:lnSpc>
                <a:spcPct val="80000"/>
              </a:lnSpc>
              <a:buFont typeface="Arial" pitchFamily="34" charset="0"/>
              <a:buChar char="•"/>
            </a:pPr>
            <a:r>
              <a:rPr lang="en-US" sz="1300" dirty="0"/>
              <a:t>Max total part number</a:t>
            </a:r>
          </a:p>
          <a:p>
            <a:pPr lvl="3">
              <a:lnSpc>
                <a:spcPct val="80000"/>
              </a:lnSpc>
              <a:buFont typeface="Arial" pitchFamily="34" charset="0"/>
              <a:buChar char="•"/>
            </a:pPr>
            <a:r>
              <a:rPr lang="en-US" sz="1000" dirty="0"/>
              <a:t>max for the sum of the part number per </a:t>
            </a:r>
            <a:r>
              <a:rPr lang="en-US" sz="1000" dirty="0" err="1"/>
              <a:t>coclustering</a:t>
            </a:r>
            <a:r>
              <a:rPr lang="en-US" sz="1000" dirty="0"/>
              <a:t> variable</a:t>
            </a:r>
          </a:p>
          <a:p>
            <a:pPr lvl="2">
              <a:lnSpc>
                <a:spcPct val="80000"/>
              </a:lnSpc>
              <a:buFont typeface="Arial" pitchFamily="34" charset="0"/>
              <a:buChar char="•"/>
            </a:pPr>
            <a:r>
              <a:rPr lang="en-US" sz="1300" dirty="0"/>
              <a:t>Per </a:t>
            </a:r>
            <a:r>
              <a:rPr lang="en-US" sz="1300" dirty="0" err="1"/>
              <a:t>coclustering</a:t>
            </a:r>
            <a:r>
              <a:rPr lang="en-US" sz="1300" dirty="0"/>
              <a:t> variables (in the array)</a:t>
            </a:r>
          </a:p>
          <a:p>
            <a:pPr lvl="2">
              <a:lnSpc>
                <a:spcPct val="80000"/>
              </a:lnSpc>
              <a:buNone/>
            </a:pPr>
            <a:r>
              <a:rPr lang="en-US" sz="1300" dirty="0"/>
              <a:t>         Max part number</a:t>
            </a:r>
          </a:p>
          <a:p>
            <a:pPr lvl="3">
              <a:lnSpc>
                <a:spcPct val="80000"/>
              </a:lnSpc>
              <a:buFont typeface="Arial" pitchFamily="34" charset="0"/>
              <a:buChar char="•"/>
            </a:pPr>
            <a:r>
              <a:rPr lang="en-US" sz="1000" dirty="0"/>
              <a:t>max number of part to keep for this variable in the simplified </a:t>
            </a:r>
            <a:r>
              <a:rPr lang="en-US" sz="1000" dirty="0" err="1"/>
              <a:t>coclustering</a:t>
            </a:r>
            <a:r>
              <a:rPr lang="en-US" sz="1000" dirty="0"/>
              <a:t> </a:t>
            </a:r>
          </a:p>
          <a:p>
            <a:pPr lvl="2">
              <a:lnSpc>
                <a:spcPct val="80000"/>
              </a:lnSpc>
              <a:buNone/>
            </a:pPr>
            <a:r>
              <a:rPr lang="en-US" sz="1300" dirty="0"/>
              <a:t>	</a:t>
            </a:r>
            <a:r>
              <a:rPr lang="en-US" sz="1300" dirty="0">
                <a:solidFill>
                  <a:schemeClr val="accent2"/>
                </a:solidFill>
              </a:rPr>
              <a:t>(0 : no constraint)</a:t>
            </a:r>
          </a:p>
          <a:p>
            <a:pPr lvl="1">
              <a:lnSpc>
                <a:spcPct val="80000"/>
              </a:lnSpc>
              <a:buFont typeface="Arial" pitchFamily="34" charset="0"/>
              <a:buChar char="•"/>
            </a:pPr>
            <a:endParaRPr lang="en-US" sz="1600"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a:t>
            </a:r>
            <a:r>
              <a:rPr lang="en-US" sz="1600" dirty="0"/>
              <a:t> Click on « </a:t>
            </a:r>
            <a:r>
              <a:rPr lang="en-US" sz="1600" i="1" dirty="0"/>
              <a:t>Simplify </a:t>
            </a:r>
            <a:r>
              <a:rPr lang="en-US" sz="1600" i="1" dirty="0" err="1"/>
              <a:t>coclustering</a:t>
            </a:r>
            <a:r>
              <a:rPr lang="en-US" sz="1600" dirty="0"/>
              <a:t> »</a:t>
            </a:r>
            <a:endParaRPr lang="en-US" sz="1600" i="1" dirty="0"/>
          </a:p>
        </p:txBody>
      </p:sp>
      <p:cxnSp>
        <p:nvCxnSpPr>
          <p:cNvPr id="22" name="Connecteur droit avec flèche 21"/>
          <p:cNvCxnSpPr>
            <a:endCxn id="23" idx="3"/>
          </p:cNvCxnSpPr>
          <p:nvPr/>
        </p:nvCxnSpPr>
        <p:spPr>
          <a:xfrm flipH="1" flipV="1">
            <a:off x="1503660" y="4872144"/>
            <a:ext cx="2181100" cy="7488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2246243" y="6046672"/>
            <a:ext cx="1589159" cy="5827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p:cNvCxnSpPr>
            <a:endCxn id="17" idx="1"/>
          </p:cNvCxnSpPr>
          <p:nvPr/>
        </p:nvCxnSpPr>
        <p:spPr>
          <a:xfrm flipH="1" flipV="1">
            <a:off x="3064933" y="2861732"/>
            <a:ext cx="762000" cy="5757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Accolade fermante 16"/>
          <p:cNvSpPr/>
          <p:nvPr/>
        </p:nvSpPr>
        <p:spPr>
          <a:xfrm>
            <a:off x="2861733" y="2074332"/>
            <a:ext cx="2032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ectangle 20"/>
          <p:cNvSpPr/>
          <p:nvPr/>
        </p:nvSpPr>
        <p:spPr>
          <a:xfrm>
            <a:off x="250033" y="1921933"/>
            <a:ext cx="949412" cy="1524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54767" y="4807325"/>
            <a:ext cx="448893" cy="129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eur en angle 27"/>
          <p:cNvCxnSpPr/>
          <p:nvPr/>
        </p:nvCxnSpPr>
        <p:spPr>
          <a:xfrm rot="10800000" flipV="1">
            <a:off x="1279214" y="2979679"/>
            <a:ext cx="2556193" cy="1266396"/>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6" y="2392479"/>
            <a:ext cx="2632218" cy="2579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Extracting clusters in a text file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58</a:t>
            </a:fld>
            <a:endParaRPr lang="en-US" dirty="0"/>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4089400" y="2336808"/>
            <a:ext cx="5054600" cy="3936991"/>
          </a:xfrm>
        </p:spPr>
        <p:txBody>
          <a:bodyPr>
            <a:normAutofit fontScale="85000" lnSpcReduction="20000"/>
          </a:bodyPr>
          <a:lstStyle/>
          <a:p>
            <a:pPr>
              <a:lnSpc>
                <a:spcPct val="80000"/>
              </a:lnSpc>
              <a:buFont typeface="Arial" pitchFamily="34" charset="0"/>
              <a:buChar char="•"/>
            </a:pPr>
            <a:r>
              <a:rPr lang="en-US" sz="2000" dirty="0">
                <a:solidFill>
                  <a:srgbClr val="FF0000"/>
                </a:solidFill>
              </a:rPr>
              <a:t>Steps for cluster extraction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a:t>
            </a:r>
            <a:r>
              <a:rPr lang="en-US" sz="1600" dirty="0" err="1"/>
              <a:t>coclustering</a:t>
            </a:r>
            <a:r>
              <a:rPr lang="en-US" sz="1600" dirty="0"/>
              <a:t> variable containing the clusters</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5-</a:t>
            </a:r>
            <a:r>
              <a:rPr lang="en-US" sz="1600" dirty="0"/>
              <a:t> Click on « </a:t>
            </a:r>
            <a:r>
              <a:rPr lang="en-US" sz="1600" i="1" dirty="0"/>
              <a:t>Extract clusters </a:t>
            </a:r>
            <a:r>
              <a:rPr lang="en-US" sz="1600" dirty="0"/>
              <a:t>»</a:t>
            </a:r>
          </a:p>
          <a:p>
            <a:pPr lvl="2">
              <a:lnSpc>
                <a:spcPct val="80000"/>
              </a:lnSpc>
              <a:buFont typeface="Arial" pitchFamily="34" charset="0"/>
              <a:buChar char="•"/>
            </a:pPr>
            <a:endParaRPr lang="en-US" sz="1300" dirty="0"/>
          </a:p>
          <a:p>
            <a:pPr lvl="2">
              <a:lnSpc>
                <a:spcPct val="80000"/>
              </a:lnSpc>
              <a:buFont typeface="Arial" pitchFamily="34" charset="0"/>
              <a:buChar char="•"/>
            </a:pPr>
            <a:endParaRPr lang="en-US" sz="1300" dirty="0"/>
          </a:p>
          <a:p>
            <a:pPr lvl="1">
              <a:lnSpc>
                <a:spcPct val="80000"/>
              </a:lnSpc>
              <a:buNone/>
            </a:pPr>
            <a:r>
              <a:rPr lang="en-US" sz="1600" dirty="0"/>
              <a:t>	Output cluster file</a:t>
            </a:r>
          </a:p>
          <a:p>
            <a:pPr lvl="2">
              <a:lnSpc>
                <a:spcPct val="80000"/>
              </a:lnSpc>
              <a:buFont typeface="Arial" pitchFamily="34" charset="0"/>
              <a:buChar char="•"/>
            </a:pPr>
            <a:r>
              <a:rPr lang="en-US" sz="1300" dirty="0"/>
              <a:t>Text file with header line and separator tabulation</a:t>
            </a:r>
          </a:p>
          <a:p>
            <a:pPr lvl="2">
              <a:lnSpc>
                <a:spcPct val="80000"/>
              </a:lnSpc>
              <a:buFont typeface="Arial" pitchFamily="34" charset="0"/>
              <a:buChar char="•"/>
            </a:pPr>
            <a:r>
              <a:rPr lang="en-US" sz="1300" dirty="0"/>
              <a:t>Columns:</a:t>
            </a:r>
          </a:p>
          <a:p>
            <a:pPr lvl="3">
              <a:lnSpc>
                <a:spcPct val="80000"/>
              </a:lnSpc>
              <a:buFont typeface="Arial" pitchFamily="34" charset="0"/>
              <a:buChar char="•"/>
            </a:pPr>
            <a:r>
              <a:rPr lang="en-US" sz="1000" dirty="0"/>
              <a:t>Cluster:</a:t>
            </a:r>
            <a:r>
              <a:rPr lang="en-US" sz="1000" dirty="0">
                <a:solidFill>
                  <a:schemeClr val="accent2"/>
                </a:solidFill>
              </a:rPr>
              <a:t> name of the cluster (group of values)</a:t>
            </a:r>
          </a:p>
          <a:p>
            <a:pPr lvl="3">
              <a:lnSpc>
                <a:spcPct val="80000"/>
              </a:lnSpc>
              <a:buFont typeface="Arial" pitchFamily="34" charset="0"/>
              <a:buChar char="•"/>
            </a:pPr>
            <a:r>
              <a:rPr lang="en-US" sz="1000" dirty="0"/>
              <a:t>Value: </a:t>
            </a:r>
            <a:r>
              <a:rPr lang="en-US" sz="1000" dirty="0">
                <a:solidFill>
                  <a:schemeClr val="accent2"/>
                </a:solidFill>
              </a:rPr>
              <a:t>name of the value contained in the cluster</a:t>
            </a:r>
          </a:p>
          <a:p>
            <a:pPr lvl="3">
              <a:lnSpc>
                <a:spcPct val="80000"/>
              </a:lnSpc>
              <a:buFont typeface="Arial" pitchFamily="34" charset="0"/>
              <a:buChar char="•"/>
            </a:pPr>
            <a:r>
              <a:rPr lang="en-US" sz="1000" dirty="0"/>
              <a:t>Frequency: </a:t>
            </a:r>
            <a:r>
              <a:rPr lang="en-US" sz="1000" dirty="0">
                <a:solidFill>
                  <a:schemeClr val="accent2"/>
                </a:solidFill>
              </a:rPr>
              <a:t>frequency of the value</a:t>
            </a:r>
          </a:p>
          <a:p>
            <a:pPr lvl="3">
              <a:lnSpc>
                <a:spcPct val="80000"/>
              </a:lnSpc>
              <a:buFont typeface="Arial" pitchFamily="34" charset="0"/>
              <a:buChar char="•"/>
            </a:pPr>
            <a:r>
              <a:rPr lang="en-US" sz="1000" dirty="0"/>
              <a:t>Typicality: </a:t>
            </a:r>
            <a:r>
              <a:rPr lang="en-US" sz="1000" dirty="0">
                <a:solidFill>
                  <a:schemeClr val="accent2"/>
                </a:solidFill>
              </a:rPr>
              <a:t>interest measure of the value within its cluster</a:t>
            </a:r>
          </a:p>
          <a:p>
            <a:pPr lvl="3">
              <a:lnSpc>
                <a:spcPct val="80000"/>
              </a:lnSpc>
              <a:buNone/>
            </a:pPr>
            <a:endParaRPr lang="en-US" sz="1000" dirty="0"/>
          </a:p>
          <a:p>
            <a:pPr lvl="3">
              <a:lnSpc>
                <a:spcPct val="80000"/>
              </a:lnSpc>
              <a:buFont typeface="Arial" pitchFamily="34" charset="0"/>
              <a:buChar char="•"/>
            </a:pPr>
            <a:endParaRPr lang="en-US" sz="1000" dirty="0"/>
          </a:p>
          <a:p>
            <a:pPr lvl="3">
              <a:lnSpc>
                <a:spcPct val="80000"/>
              </a:lnSpc>
              <a:buFont typeface="Arial" pitchFamily="34" charset="0"/>
              <a:buChar char="•"/>
            </a:pPr>
            <a:endParaRPr lang="en-US" sz="1000" dirty="0"/>
          </a:p>
        </p:txBody>
      </p:sp>
      <p:cxnSp>
        <p:nvCxnSpPr>
          <p:cNvPr id="32" name="Connecteur droit avec flèche 31"/>
          <p:cNvCxnSpPr/>
          <p:nvPr/>
        </p:nvCxnSpPr>
        <p:spPr>
          <a:xfrm flipH="1">
            <a:off x="2087217" y="4512733"/>
            <a:ext cx="2476317" cy="258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en angle 27"/>
          <p:cNvCxnSpPr/>
          <p:nvPr/>
        </p:nvCxnSpPr>
        <p:spPr>
          <a:xfrm rot="10800000" flipV="1">
            <a:off x="1431236" y="2878667"/>
            <a:ext cx="3140767" cy="1951750"/>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p:nvPr/>
        </p:nvCxnSpPr>
        <p:spPr>
          <a:xfrm rot="10800000">
            <a:off x="1159934" y="2133601"/>
            <a:ext cx="3412069" cy="1159933"/>
          </a:xfrm>
          <a:prstGeom prst="bentConnector3">
            <a:avLst>
              <a:gd name="adj1" fmla="val 142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a:off x="1151467" y="2125133"/>
            <a:ext cx="0" cy="6688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p:nvPr/>
        </p:nvCxnSpPr>
        <p:spPr>
          <a:xfrm rot="10800000">
            <a:off x="1905001" y="2260600"/>
            <a:ext cx="2675467" cy="1422404"/>
          </a:xfrm>
          <a:prstGeom prst="bentConnector3">
            <a:avLst>
              <a:gd name="adj1" fmla="val 25316"/>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a:off x="1913467" y="2252133"/>
            <a:ext cx="0" cy="5249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Connecteur en angle 86"/>
          <p:cNvCxnSpPr/>
          <p:nvPr/>
        </p:nvCxnSpPr>
        <p:spPr>
          <a:xfrm rot="10800000">
            <a:off x="2234243" y="2812775"/>
            <a:ext cx="2320825" cy="1285094"/>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247644" y="2736204"/>
            <a:ext cx="675861" cy="1560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K, L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59</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6875600" cy="2123658"/>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K </a:t>
            </a:r>
            <a:r>
              <a:rPr lang="en-US" dirty="0">
                <a:latin typeface="Corbel" pitchFamily="34" charset="0"/>
              </a:rPr>
              <a:t>: Simplify previously built adult </a:t>
            </a:r>
            <a:r>
              <a:rPr lang="en-US" dirty="0" err="1">
                <a:latin typeface="Corbel" pitchFamily="34" charset="0"/>
              </a:rPr>
              <a:t>coclustering</a:t>
            </a:r>
            <a:r>
              <a:rPr lang="en-US" dirty="0">
                <a:latin typeface="Corbel" pitchFamily="34" charset="0"/>
              </a:rPr>
              <a:t> model</a:t>
            </a:r>
          </a:p>
          <a:p>
            <a:r>
              <a:rPr lang="en-US" sz="1400" dirty="0">
                <a:latin typeface="Corbel" pitchFamily="34" charset="0"/>
              </a:rPr>
              <a:t>	Keep 50% of the information in the model</a:t>
            </a:r>
          </a:p>
          <a:p>
            <a:endParaRPr lang="en-US" sz="1400" dirty="0">
              <a:latin typeface="Corbel" pitchFamily="34" charset="0"/>
            </a:endParaRPr>
          </a:p>
          <a:p>
            <a:endParaRPr lang="en-US" sz="1400" dirty="0">
              <a:latin typeface="Corbel" pitchFamily="34" charset="0"/>
            </a:endParaRPr>
          </a:p>
          <a:p>
            <a:endParaRPr lang="en-US" dirty="0">
              <a:latin typeface="Corbel" pitchFamily="34" charset="0"/>
            </a:endParaRPr>
          </a:p>
          <a:p>
            <a:endParaRPr lang="en-US" dirty="0">
              <a:latin typeface="Corbel" pitchFamily="34" charset="0"/>
            </a:endParaRPr>
          </a:p>
          <a:p>
            <a:r>
              <a:rPr lang="en-US" dirty="0">
                <a:solidFill>
                  <a:srgbClr val="FF0000"/>
                </a:solidFill>
                <a:latin typeface="Corbel" pitchFamily="34" charset="0"/>
              </a:rPr>
              <a:t>L</a:t>
            </a:r>
            <a:r>
              <a:rPr lang="en-US" dirty="0">
                <a:latin typeface="Corbel" pitchFamily="34" charset="0"/>
              </a:rPr>
              <a:t> : Extract clusters from variable education of adult </a:t>
            </a:r>
            <a:r>
              <a:rPr lang="en-US" dirty="0" err="1">
                <a:latin typeface="Corbel" pitchFamily="34" charset="0"/>
              </a:rPr>
              <a:t>coclustering</a:t>
            </a:r>
            <a:r>
              <a:rPr lang="en-US" dirty="0">
                <a:latin typeface="Corbel" pitchFamily="34" charset="0"/>
              </a:rPr>
              <a:t> model</a:t>
            </a:r>
          </a:p>
          <a:p>
            <a:endParaRPr lang="en-US" dirty="0">
              <a:latin typeface="Corbel" pitchFamily="34" charset="0"/>
            </a:endParaRPr>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9" name="ZoneTexte 8"/>
          <p:cNvSpPr txBox="1">
            <a:spLocks noChangeArrowheads="1"/>
          </p:cNvSpPr>
          <p:nvPr/>
        </p:nvSpPr>
        <p:spPr bwMode="auto">
          <a:xfrm>
            <a:off x="1863553" y="4494310"/>
            <a:ext cx="6353021" cy="369332"/>
          </a:xfrm>
          <a:prstGeom prst="rect">
            <a:avLst/>
          </a:prstGeom>
          <a:noFill/>
          <a:ln w="9525">
            <a:noFill/>
            <a:miter lim="800000"/>
            <a:headEnd/>
            <a:tailEnd/>
          </a:ln>
        </p:spPr>
        <p:txBody>
          <a:bodyPr wrap="none">
            <a:spAutoFit/>
          </a:bodyPr>
          <a:lstStyle/>
          <a:p>
            <a:r>
              <a:rPr lang="en-US" dirty="0">
                <a:latin typeface="Corbel" pitchFamily="34" charset="0"/>
              </a:rPr>
              <a:t>Explore the simplified analysis results with </a:t>
            </a:r>
            <a:r>
              <a:rPr lang="en-US" dirty="0" err="1">
                <a:latin typeface="Corbel" pitchFamily="34" charset="0"/>
              </a:rPr>
              <a:t>Khiops</a:t>
            </a:r>
            <a:r>
              <a:rPr lang="en-US" dirty="0">
                <a:latin typeface="Corbel" pitchFamily="34" charset="0"/>
              </a:rPr>
              <a:t> </a:t>
            </a:r>
            <a:r>
              <a:rPr lang="en-US" dirty="0" err="1">
                <a:latin typeface="Corbel" pitchFamily="34" charset="0"/>
              </a:rPr>
              <a:t>covisualization</a:t>
            </a:r>
            <a:endParaRPr lang="en-US" dirty="0">
              <a:latin typeface="Corbel" pitchFamily="34" charset="0"/>
            </a:endParaRPr>
          </a:p>
        </p:txBody>
      </p:sp>
      <p:sp>
        <p:nvSpPr>
          <p:cNvPr id="10" name="Flèche vers le bas 9"/>
          <p:cNvSpPr/>
          <p:nvPr/>
        </p:nvSpPr>
        <p:spPr>
          <a:xfrm rot="16200000">
            <a:off x="1613521" y="4553842"/>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ZoneTexte 10"/>
          <p:cNvSpPr txBox="1">
            <a:spLocks noChangeArrowheads="1"/>
          </p:cNvSpPr>
          <p:nvPr/>
        </p:nvSpPr>
        <p:spPr bwMode="auto">
          <a:xfrm>
            <a:off x="1855086" y="5738959"/>
            <a:ext cx="3942105" cy="369332"/>
          </a:xfrm>
          <a:prstGeom prst="rect">
            <a:avLst/>
          </a:prstGeom>
          <a:noFill/>
          <a:ln w="9525">
            <a:noFill/>
            <a:miter lim="800000"/>
            <a:headEnd/>
            <a:tailEnd/>
          </a:ln>
        </p:spPr>
        <p:txBody>
          <a:bodyPr wrap="none">
            <a:spAutoFit/>
          </a:bodyPr>
          <a:lstStyle/>
          <a:p>
            <a:r>
              <a:rPr lang="en-US" dirty="0">
                <a:latin typeface="Corbel" pitchFamily="34" charset="0"/>
              </a:rPr>
              <a:t>Inspect the cluster file with a text editor</a:t>
            </a:r>
          </a:p>
        </p:txBody>
      </p:sp>
      <p:sp>
        <p:nvSpPr>
          <p:cNvPr id="12" name="Flèche vers le bas 11"/>
          <p:cNvSpPr/>
          <p:nvPr/>
        </p:nvSpPr>
        <p:spPr>
          <a:xfrm rot="16200000">
            <a:off x="1605054" y="5798491"/>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266700" y="2766512"/>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Specify train database</a:t>
            </a:r>
          </a:p>
        </p:txBody>
      </p:sp>
      <p:sp>
        <p:nvSpPr>
          <p:cNvPr id="6" name="ZoneTexte 5"/>
          <p:cNvSpPr txBox="1"/>
          <p:nvPr/>
        </p:nvSpPr>
        <p:spPr>
          <a:xfrm>
            <a:off x="5283470" y="2748583"/>
            <a:ext cx="3600109" cy="427809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Detect file format : </a:t>
            </a:r>
            <a:r>
              <a:rPr lang="en-US" sz="1600" dirty="0">
                <a:latin typeface="+mn-lt"/>
              </a:rPr>
              <a:t>heuristic help that scans the first few lines to guess the file format. The header line and field separator are updated on success, with a warning or an error in the log window only if necessary.</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File Format</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Sample percentage : </a:t>
            </a:r>
            <a:r>
              <a:rPr lang="en-US" sz="1600" dirty="0">
                <a:latin typeface="+mn-lt"/>
              </a:rPr>
              <a:t>default 70%</a:t>
            </a:r>
          </a:p>
          <a:p>
            <a:pPr fontAlgn="auto">
              <a:spcBef>
                <a:spcPts val="0"/>
              </a:spcBef>
              <a:spcAft>
                <a:spcPts val="0"/>
              </a:spcAft>
              <a:defRPr/>
            </a:pPr>
            <a:endParaRPr lang="en-US" sz="1600" dirty="0">
              <a:latin typeface="+mn-lt"/>
            </a:endParaRPr>
          </a:p>
          <a:p>
            <a:pPr fontAlgn="auto">
              <a:spcBef>
                <a:spcPts val="0"/>
              </a:spcBef>
              <a:spcAft>
                <a:spcPts val="0"/>
              </a:spcAft>
              <a:defRPr/>
            </a:pPr>
            <a:r>
              <a:rPr lang="en-US" sz="1600" dirty="0">
                <a:solidFill>
                  <a:srgbClr val="FF0000"/>
                </a:solidFill>
                <a:latin typeface="+mn-lt"/>
              </a:rPr>
              <a:t>Controlled way of selecting the instances </a:t>
            </a:r>
            <a:r>
              <a:rPr lang="en-US" sz="1600" dirty="0">
                <a:latin typeface="+mn-lt"/>
              </a:rPr>
              <a:t>by the means of a </a:t>
            </a:r>
            <a:r>
              <a:rPr lang="en-US" sz="1600" dirty="0">
                <a:solidFill>
                  <a:srgbClr val="00B050"/>
                </a:solidFill>
                <a:latin typeface="+mn-lt"/>
              </a:rPr>
              <a:t>selection variable</a:t>
            </a:r>
            <a:r>
              <a:rPr lang="en-US" sz="1600" dirty="0">
                <a:latin typeface="+mn-lt"/>
              </a:rPr>
              <a:t> and </a:t>
            </a:r>
            <a:r>
              <a:rPr lang="en-US" sz="1600" dirty="0">
                <a:solidFill>
                  <a:srgbClr val="00B050"/>
                </a:solidFill>
                <a:latin typeface="+mn-lt"/>
              </a:rPr>
              <a:t>selection value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Connecteur droit avec flèche 9"/>
          <p:cNvCxnSpPr/>
          <p:nvPr/>
        </p:nvCxnSpPr>
        <p:spPr>
          <a:xfrm flipH="1">
            <a:off x="4689350" y="2969111"/>
            <a:ext cx="659885" cy="14948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endCxn id="20" idx="1"/>
          </p:cNvCxnSpPr>
          <p:nvPr/>
        </p:nvCxnSpPr>
        <p:spPr>
          <a:xfrm flipH="1">
            <a:off x="4925370" y="5152913"/>
            <a:ext cx="423865" cy="28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Accolade ouvrante 18"/>
          <p:cNvSpPr/>
          <p:nvPr/>
        </p:nvSpPr>
        <p:spPr>
          <a:xfrm rot="10800000">
            <a:off x="4793932" y="4463943"/>
            <a:ext cx="131439" cy="495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ccolade ouvrante 19"/>
          <p:cNvSpPr/>
          <p:nvPr/>
        </p:nvSpPr>
        <p:spPr>
          <a:xfrm rot="10800000">
            <a:off x="4793931" y="4960301"/>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Accolade ouvrante 20"/>
          <p:cNvSpPr/>
          <p:nvPr/>
        </p:nvSpPr>
        <p:spPr>
          <a:xfrm rot="10800000">
            <a:off x="4806483" y="5338614"/>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2" name="Connecteur droit avec flèche 21"/>
          <p:cNvCxnSpPr>
            <a:endCxn id="19" idx="1"/>
          </p:cNvCxnSpPr>
          <p:nvPr/>
        </p:nvCxnSpPr>
        <p:spPr>
          <a:xfrm flipH="1">
            <a:off x="4925371" y="4658061"/>
            <a:ext cx="423864" cy="535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21" idx="1"/>
          </p:cNvCxnSpPr>
          <p:nvPr/>
        </p:nvCxnSpPr>
        <p:spPr>
          <a:xfrm flipH="1" flipV="1">
            <a:off x="4937922" y="5534088"/>
            <a:ext cx="411313" cy="699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603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Multi-table functionalities   </a:t>
            </a:r>
            <a:br>
              <a:rPr lang="en-US" dirty="0">
                <a:solidFill>
                  <a:schemeClr val="accent1">
                    <a:satMod val="150000"/>
                  </a:schemeClr>
                </a:solidFill>
              </a:rPr>
            </a:b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60</a:t>
            </a:fld>
            <a:endParaRPr lang="en-US" dirty="0"/>
          </a:p>
        </p:txBody>
      </p:sp>
      <p:sp>
        <p:nvSpPr>
          <p:cNvPr id="3" name="Espace réservé du contenu 2"/>
          <p:cNvSpPr>
            <a:spLocks noGrp="1"/>
          </p:cNvSpPr>
          <p:nvPr>
            <p:ph sz="quarter" idx="1"/>
          </p:nvPr>
        </p:nvSpPr>
        <p:spPr>
          <a:xfrm>
            <a:off x="1129005" y="2751667"/>
            <a:ext cx="7473128" cy="1540934"/>
          </a:xfrm>
        </p:spPr>
        <p:txBody>
          <a:bodyPr rtlCol="0">
            <a:normAutofit fontScale="55000" lnSpcReduction="20000"/>
          </a:bodyPr>
          <a:lstStyle/>
          <a:p>
            <a:pPr marL="410972">
              <a:spcBef>
                <a:spcPts val="0"/>
              </a:spcBef>
              <a:buFont typeface="Arial" pitchFamily="34" charset="0"/>
              <a:buChar char="•"/>
              <a:defRPr/>
            </a:pPr>
            <a:r>
              <a:rPr lang="en-US" sz="5000" dirty="0">
                <a:solidFill>
                  <a:srgbClr val="FF0000"/>
                </a:solidFill>
              </a:rPr>
              <a:t>Multi-table functionalities</a:t>
            </a:r>
          </a:p>
          <a:p>
            <a:pPr marL="731012" lvl="1">
              <a:spcBef>
                <a:spcPts val="0"/>
              </a:spcBef>
              <a:buFont typeface="Arial" pitchFamily="34" charset="0"/>
              <a:buChar char="•"/>
              <a:defRPr/>
            </a:pPr>
            <a:r>
              <a:rPr lang="en-US" sz="3500" dirty="0"/>
              <a:t>Multi-table database</a:t>
            </a:r>
          </a:p>
          <a:p>
            <a:pPr marL="731012" lvl="1">
              <a:spcBef>
                <a:spcPts val="0"/>
              </a:spcBef>
              <a:buFont typeface="Arial" pitchFamily="34" charset="0"/>
              <a:buChar char="•"/>
              <a:defRPr/>
            </a:pPr>
            <a:r>
              <a:rPr lang="en-US" sz="3500" dirty="0"/>
              <a:t>Automatic feature construction</a:t>
            </a:r>
          </a:p>
          <a:p>
            <a:pPr marL="731012" lvl="1">
              <a:spcBef>
                <a:spcPts val="0"/>
              </a:spcBef>
              <a:buFont typeface="Arial" pitchFamily="34" charset="0"/>
              <a:buChar char="•"/>
              <a:defRPr/>
            </a:pPr>
            <a:r>
              <a:rPr lang="en-US" sz="3500" dirty="0"/>
              <a:t>Multi-table functionalities in </a:t>
            </a:r>
            <a:r>
              <a:rPr lang="en-US" sz="3500" dirty="0" err="1"/>
              <a:t>Khiops</a:t>
            </a:r>
            <a:r>
              <a:rPr lang="en-US" sz="3500" dirty="0"/>
              <a:t> and </a:t>
            </a:r>
            <a:r>
              <a:rPr lang="en-US" sz="3500" dirty="0" err="1"/>
              <a:t>Khiops</a:t>
            </a:r>
            <a:r>
              <a:rPr lang="en-US" sz="3500" dirty="0"/>
              <a:t> </a:t>
            </a:r>
            <a:r>
              <a:rPr lang="en-US" sz="3500" dirty="0" err="1"/>
              <a:t>Coclustering</a:t>
            </a:r>
            <a:endParaRPr lang="en-US" sz="35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pic>
        <p:nvPicPr>
          <p:cNvPr id="14" name="Image 13"/>
          <p:cNvPicPr>
            <a:picLocks noChangeAspect="1"/>
          </p:cNvPicPr>
          <p:nvPr/>
        </p:nvPicPr>
        <p:blipFill>
          <a:blip r:embed="rId2" cstate="print"/>
          <a:stretch>
            <a:fillRect/>
          </a:stretch>
        </p:blipFill>
        <p:spPr bwMode="auto">
          <a:xfrm>
            <a:off x="127969" y="2931797"/>
            <a:ext cx="1078321" cy="5480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Why extending to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61</a:t>
            </a:fld>
            <a:endParaRPr lang="en-US" dirty="0"/>
          </a:p>
        </p:txBody>
      </p:sp>
      <p:sp>
        <p:nvSpPr>
          <p:cNvPr id="15" name="Espace réservé du contenu 2"/>
          <p:cNvSpPr txBox="1">
            <a:spLocks/>
          </p:cNvSpPr>
          <p:nvPr/>
        </p:nvSpPr>
        <p:spPr>
          <a:xfrm>
            <a:off x="142341" y="2048933"/>
            <a:ext cx="8143103"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Why extending to multi-table?</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1700" b="0" i="0" u="none" strike="noStrike" kern="1200" cap="none" spc="0" normalizeH="0" baseline="0" noProof="0" dirty="0">
                <a:ln>
                  <a:noFill/>
                </a:ln>
                <a:solidFill>
                  <a:schemeClr val="tx1"/>
                </a:solidFill>
                <a:effectLst/>
                <a:uLnTx/>
                <a:uFillTx/>
                <a:latin typeface="+mn-lt"/>
              </a:rPr>
              <a:t>Most data mining tools</a:t>
            </a:r>
            <a:r>
              <a:rPr kumimoji="0" lang="en-US" sz="1700" b="0" i="0" u="none" strike="noStrike" kern="1200" cap="none" spc="0" normalizeH="0" noProof="0" dirty="0">
                <a:ln>
                  <a:noFill/>
                </a:ln>
                <a:solidFill>
                  <a:schemeClr val="tx1"/>
                </a:solidFill>
                <a:effectLst/>
                <a:uLnTx/>
                <a:uFillTx/>
                <a:latin typeface="+mn-lt"/>
              </a:rPr>
              <a:t> work on instances*variables </a:t>
            </a:r>
            <a:r>
              <a:rPr lang="en-US" sz="1700" dirty="0">
                <a:latin typeface="+mn-lt"/>
              </a:rPr>
              <a:t>flat tables</a:t>
            </a:r>
            <a:endParaRPr kumimoji="0" lang="en-US" sz="1700" b="0" i="0" u="none" strike="noStrike" kern="1200" cap="none" spc="0" normalizeH="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Real data often have a structure coming from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The input representation is richer using multi-table specification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Data mining methods may benefit from explicit richer domain description</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lang="en-US" sz="20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Real data is usually structured</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Example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Marketing: Customer with shopping list</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Web analytics: cookie with web log </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Telecommunications: Customer with call detail records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Bioinformatics: DNA segments with ordered list of nucleotides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a:t>
            </a:r>
          </a:p>
          <a:p>
            <a:pPr marL="43891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Data mining</a:t>
            </a:r>
            <a:r>
              <a:rPr kumimoji="0" lang="en-US" sz="2000" b="0" i="0" u="none" strike="noStrike" kern="1200" cap="none" spc="0" normalizeH="0" noProof="0" dirty="0">
                <a:ln>
                  <a:noFill/>
                </a:ln>
                <a:solidFill>
                  <a:schemeClr val="tx1"/>
                </a:solidFill>
                <a:effectLst/>
                <a:uLnTx/>
                <a:uFillTx/>
                <a:latin typeface="+mn-lt"/>
              </a:rPr>
              <a:t> </a:t>
            </a:r>
            <a:r>
              <a:rPr kumimoji="0" lang="en-US" sz="2000" b="0" i="0" u="none" strike="noStrike" kern="1200" cap="none" spc="0" normalizeH="0" baseline="0" noProof="0" dirty="0">
                <a:ln>
                  <a:noFill/>
                </a:ln>
                <a:solidFill>
                  <a:schemeClr val="tx1"/>
                </a:solidFill>
                <a:effectLst/>
                <a:uLnTx/>
                <a:uFillTx/>
                <a:latin typeface="+mn-lt"/>
              </a:rPr>
              <a:t>with structured data requires a lot of</a:t>
            </a:r>
            <a:r>
              <a:rPr kumimoji="0" lang="en-US" sz="2000" b="0" i="0" u="none" strike="noStrike" kern="1200" cap="none" spc="0" normalizeH="0" noProof="0" dirty="0">
                <a:ln>
                  <a:noFill/>
                </a:ln>
                <a:solidFill>
                  <a:schemeClr val="tx1"/>
                </a:solidFill>
                <a:effectLst/>
                <a:uLnTx/>
                <a:uFillTx/>
                <a:latin typeface="+mn-lt"/>
              </a:rPr>
              <a:t> data preparation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baseline="0" dirty="0">
                <a:latin typeface="+mn-lt"/>
              </a:rPr>
              <a:t>Constructing</a:t>
            </a:r>
            <a:r>
              <a:rPr lang="en-US" sz="1700" dirty="0">
                <a:latin typeface="+mn-lt"/>
              </a:rPr>
              <a:t> a representation in a flat table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Expert knowledge necessary to constructed new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Time expensive process to get a flat table usable for data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This process is unreliable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Risk of missing informative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j-lt"/>
              </a:rPr>
              <a:t>Risk of constructing and selecting irrelevant variables</a:t>
            </a: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Image 5" descr="Customer.emf"/>
          <p:cNvPicPr>
            <a:picLocks noChangeAspect="1"/>
          </p:cNvPicPr>
          <p:nvPr/>
        </p:nvPicPr>
        <p:blipFill>
          <a:blip r:embed="rId3"/>
          <a:stretch>
            <a:fillRect/>
          </a:stretch>
        </p:blipFill>
        <p:spPr>
          <a:xfrm>
            <a:off x="5070506" y="3455299"/>
            <a:ext cx="4073494" cy="174861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62</a:t>
            </a:fld>
            <a:endParaRPr lang="en-US" dirty="0"/>
          </a:p>
        </p:txBody>
      </p:sp>
      <p:sp>
        <p:nvSpPr>
          <p:cNvPr id="15" name="Espace réservé du contenu 2"/>
          <p:cNvSpPr txBox="1">
            <a:spLocks/>
          </p:cNvSpPr>
          <p:nvPr/>
        </p:nvSpPr>
        <p:spPr>
          <a:xfrm>
            <a:off x="905071" y="2027583"/>
            <a:ext cx="7881119" cy="4449416"/>
          </a:xfrm>
          <a:prstGeom prst="rect">
            <a:avLst/>
          </a:prstGeom>
        </p:spPr>
        <p:txBody>
          <a:bodyPr vert="horz"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tx1"/>
                </a:solidFill>
                <a:effectLst/>
                <a:uLnTx/>
                <a:uFillTx/>
                <a:latin typeface="+mn-lt"/>
              </a:rPr>
              <a:t>Khiops</a:t>
            </a:r>
            <a:r>
              <a:rPr kumimoji="0" lang="en-US" sz="2600" b="0" i="0" u="none" strike="noStrike" kern="1200" cap="none" spc="0" normalizeH="0" baseline="0" noProof="0" dirty="0">
                <a:ln>
                  <a:noFill/>
                </a:ln>
                <a:solidFill>
                  <a:schemeClr val="tx1"/>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100" b="0" i="0" u="none" strike="noStrike" kern="1200" cap="none" spc="0" normalizeH="0" noProof="0" dirty="0">
                <a:ln>
                  <a:noFill/>
                </a:ln>
                <a:solidFill>
                  <a:schemeClr val="tx1"/>
                </a:solidFill>
                <a:effectLst/>
                <a:uLnTx/>
                <a:uFillTx/>
                <a:latin typeface="+mn-lt"/>
              </a:rPr>
              <a:t>snowflake schemas and beyond</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endParaRPr lang="en-US" sz="26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300" dirty="0">
                <a:latin typeface="+mn-lt"/>
              </a:rPr>
              <a:t>For example, given a text*word </a:t>
            </a:r>
            <a:r>
              <a:rPr lang="en-US" sz="1300" dirty="0" err="1">
                <a:latin typeface="+mn-lt"/>
              </a:rPr>
              <a:t>coclustering</a:t>
            </a:r>
            <a:r>
              <a:rPr lang="en-US" sz="1300" dirty="0">
                <a:latin typeface="+mn-lt"/>
              </a:rPr>
              <a:t> model, assign new texts to their closest cluster</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a:stretch>
            <a:fillRect/>
          </a:stretch>
        </p:blipFill>
        <p:spPr bwMode="auto">
          <a:xfrm>
            <a:off x="202603" y="5627674"/>
            <a:ext cx="702469" cy="6667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63</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snowflake schemas and beyond</a:t>
            </a:r>
            <a:endParaRPr kumimoji="0" lang="en-US" sz="21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All other </a:t>
            </a:r>
            <a:r>
              <a:rPr lang="en-US" sz="2600" dirty="0" err="1">
                <a:latin typeface="+mn-lt"/>
              </a:rPr>
              <a:t>Khiops</a:t>
            </a:r>
            <a:r>
              <a:rPr lang="en-US" sz="2600" dirty="0">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a:t>
            </a: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1344561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64</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rgbClr val="FF0000"/>
                </a:solidFill>
                <a:latin typeface="+mn-lt"/>
              </a:rPr>
              <a:t>snowflake schemas and beyond</a:t>
            </a:r>
            <a:endParaRPr kumimoji="0" lang="en-US" sz="2100" b="0" i="0" u="none" strike="noStrike" kern="1200" cap="none" spc="0" normalizeH="0" noProof="0" dirty="0">
              <a:ln>
                <a:noFill/>
              </a:ln>
              <a:solidFill>
                <a:srgbClr val="FF0000"/>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2"/>
                </a:solidFill>
                <a:latin typeface="+mn-lt"/>
              </a:rPr>
              <a:t>All other </a:t>
            </a:r>
            <a:r>
              <a:rPr lang="en-US" sz="2600" dirty="0" err="1">
                <a:solidFill>
                  <a:schemeClr val="accent2"/>
                </a:solidFill>
                <a:latin typeface="+mn-lt"/>
              </a:rPr>
              <a:t>Khiops</a:t>
            </a:r>
            <a:r>
              <a:rPr lang="en-US" sz="2600" dirty="0">
                <a:solidFill>
                  <a:schemeClr val="accent2"/>
                </a:solidFill>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a:t>
            </a:r>
            <a:endParaRPr kumimoji="0" lang="en-US" sz="2000" b="0" i="0" u="none" strike="noStrike" kern="1200" cap="none" spc="0" normalizeH="0" noProof="0" dirty="0">
              <a:ln>
                <a:noFill/>
              </a:ln>
              <a:solidFill>
                <a:schemeClr val="accent2"/>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solidFill>
                <a:schemeClr val="accent2"/>
              </a:solidFill>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accent2"/>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4119708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Star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65</a:t>
            </a:fld>
            <a:endParaRPr lang="en-US" dirty="0"/>
          </a:p>
        </p:txBody>
      </p:sp>
      <p:sp>
        <p:nvSpPr>
          <p:cNvPr id="4" name="Espace réservé du contenu 3"/>
          <p:cNvSpPr>
            <a:spLocks noGrp="1"/>
          </p:cNvSpPr>
          <p:nvPr>
            <p:ph sz="quarter" idx="1"/>
          </p:nvPr>
        </p:nvSpPr>
        <p:spPr/>
        <p:txBody>
          <a:bodyPr>
            <a:normAutofit/>
          </a:bodyPr>
          <a:lstStyle/>
          <a:p>
            <a:pPr>
              <a:buFont typeface="Arial" pitchFamily="34" charset="0"/>
              <a:buChar char="•"/>
            </a:pPr>
            <a:r>
              <a:rPr lang="en-US" sz="2400" dirty="0"/>
              <a:t>One root entity</a:t>
            </a:r>
          </a:p>
          <a:p>
            <a:pPr lvl="1">
              <a:buFont typeface="Arial" pitchFamily="34" charset="0"/>
              <a:buChar char="•"/>
            </a:pPr>
            <a:r>
              <a:rPr lang="en-US" sz="2000" dirty="0"/>
              <a:t>secondary tables in 0-1 relationship: Entity</a:t>
            </a:r>
          </a:p>
          <a:p>
            <a:pPr lvl="1">
              <a:buFont typeface="Arial" pitchFamily="34" charset="0"/>
              <a:buChar char="•"/>
            </a:pPr>
            <a:r>
              <a:rPr lang="en-US" sz="2000" dirty="0"/>
              <a:t>secondary tables in 0-n relationship: Table</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365760" lvl="1" indent="0">
              <a:buNone/>
            </a:pPr>
            <a:endParaRPr lang="en-US" dirty="0"/>
          </a:p>
          <a:p>
            <a:pPr lvl="1">
              <a:buNone/>
            </a:pPr>
            <a:endParaRPr lang="en-US" dirty="0"/>
          </a:p>
        </p:txBody>
      </p:sp>
      <p:pic>
        <p:nvPicPr>
          <p:cNvPr id="5" name="Image 4" descr="Customer3tables.emf"/>
          <p:cNvPicPr/>
          <p:nvPr/>
        </p:nvPicPr>
        <p:blipFill>
          <a:blip r:embed="rId2" cstate="print"/>
          <a:stretch>
            <a:fillRect/>
          </a:stretch>
        </p:blipFill>
        <p:spPr>
          <a:xfrm>
            <a:off x="1958967" y="2994125"/>
            <a:ext cx="5226066" cy="2330433"/>
          </a:xfrm>
          <a:prstGeom prst="rect">
            <a:avLst/>
          </a:prstGeom>
        </p:spPr>
      </p:pic>
    </p:spTree>
    <p:extLst>
      <p:ext uri="{BB962C8B-B14F-4D97-AF65-F5344CB8AC3E}">
        <p14:creationId xmlns:p14="http://schemas.microsoft.com/office/powerpoint/2010/main" val="2060438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Snowflake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66</a:t>
            </a:fld>
            <a:endParaRPr lang="en-US" dirty="0"/>
          </a:p>
        </p:txBody>
      </p:sp>
      <p:sp>
        <p:nvSpPr>
          <p:cNvPr id="4" name="Espace réservé du contenu 3"/>
          <p:cNvSpPr>
            <a:spLocks noGrp="1"/>
          </p:cNvSpPr>
          <p:nvPr>
            <p:ph sz="quarter" idx="1"/>
          </p:nvPr>
        </p:nvSpPr>
        <p:spPr>
          <a:xfrm>
            <a:off x="612648" y="1600199"/>
            <a:ext cx="8153400" cy="5132373"/>
          </a:xfrm>
        </p:spPr>
        <p:txBody>
          <a:bodyPr>
            <a:normAutofit/>
          </a:bodyPr>
          <a:lstStyle/>
          <a:p>
            <a:pPr>
              <a:buFont typeface="Arial" pitchFamily="34" charset="0"/>
              <a:buChar char="•"/>
            </a:pPr>
            <a:r>
              <a:rPr lang="en-US" sz="1700" dirty="0"/>
              <a:t>One root entity</a:t>
            </a:r>
          </a:p>
          <a:p>
            <a:pPr lvl="1">
              <a:buFont typeface="Arial" pitchFamily="34" charset="0"/>
              <a:buChar char="•"/>
            </a:pPr>
            <a:r>
              <a:rPr lang="en-US" sz="1300" dirty="0"/>
              <a:t>secondary tables in 0-1 relationship: Entity</a:t>
            </a:r>
          </a:p>
          <a:p>
            <a:pPr lvl="1">
              <a:buFont typeface="Arial" pitchFamily="34" charset="0"/>
              <a:buChar char="•"/>
            </a:pPr>
            <a:r>
              <a:rPr lang="en-US" sz="1300" dirty="0"/>
              <a:t>secondary tables in 0-n relationship: Table</a:t>
            </a:r>
          </a:p>
          <a:p>
            <a:pPr>
              <a:buFont typeface="Arial" pitchFamily="34" charset="0"/>
              <a:buChar char="•"/>
            </a:pPr>
            <a:r>
              <a:rPr lang="en-US" sz="2300" dirty="0">
                <a:solidFill>
                  <a:srgbClr val="FF0000"/>
                </a:solidFill>
              </a:rPr>
              <a:t>Each table may have secondary tables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0" indent="0">
              <a:buNone/>
            </a:pPr>
            <a:endParaRPr lang="en-US" sz="2400" dirty="0"/>
          </a:p>
          <a:p>
            <a:pPr>
              <a:buFont typeface="Arial" pitchFamily="34" charset="0"/>
              <a:buChar char="•"/>
            </a:pPr>
            <a:r>
              <a:rPr lang="en-US" sz="2400" dirty="0"/>
              <a:t>Example in samples/Customer</a:t>
            </a:r>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6" name="Image 5" descr="CustomerSF4tables.emf"/>
          <p:cNvPicPr/>
          <p:nvPr/>
        </p:nvPicPr>
        <p:blipFill>
          <a:blip r:embed="rId2" cstate="print"/>
          <a:stretch>
            <a:fillRect/>
          </a:stretch>
        </p:blipFill>
        <p:spPr>
          <a:xfrm>
            <a:off x="937497" y="3080281"/>
            <a:ext cx="7659328" cy="2172207"/>
          </a:xfrm>
          <a:prstGeom prst="rect">
            <a:avLst/>
          </a:prstGeom>
        </p:spPr>
      </p:pic>
    </p:spTree>
    <p:extLst>
      <p:ext uri="{BB962C8B-B14F-4D97-AF65-F5344CB8AC3E}">
        <p14:creationId xmlns:p14="http://schemas.microsoft.com/office/powerpoint/2010/main" val="2134279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External tables</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67</a:t>
            </a:fld>
            <a:endParaRPr lang="en-US" dirty="0"/>
          </a:p>
        </p:txBody>
      </p:sp>
      <p:sp>
        <p:nvSpPr>
          <p:cNvPr id="4" name="Espace réservé du contenu 3"/>
          <p:cNvSpPr>
            <a:spLocks noGrp="1"/>
          </p:cNvSpPr>
          <p:nvPr>
            <p:ph sz="quarter" idx="1"/>
          </p:nvPr>
        </p:nvSpPr>
        <p:spPr>
          <a:xfrm>
            <a:off x="612648" y="1600200"/>
            <a:ext cx="8153400" cy="5257800"/>
          </a:xfrm>
        </p:spPr>
        <p:txBody>
          <a:bodyPr>
            <a:normAutofit fontScale="92500" lnSpcReduction="20000"/>
          </a:bodyPr>
          <a:lstStyle/>
          <a:p>
            <a:pPr>
              <a:buFont typeface="Arial" pitchFamily="34" charset="0"/>
              <a:buChar char="•"/>
            </a:pPr>
            <a:r>
              <a:rPr lang="en-US" sz="1900" dirty="0"/>
              <a:t>One root entity</a:t>
            </a:r>
          </a:p>
          <a:p>
            <a:pPr lvl="1">
              <a:buFont typeface="Arial" pitchFamily="34" charset="0"/>
              <a:buChar char="•"/>
            </a:pPr>
            <a:r>
              <a:rPr lang="en-US" sz="1400" dirty="0"/>
              <a:t>secondary tables in 0-1 relationship: Entity</a:t>
            </a:r>
          </a:p>
          <a:p>
            <a:pPr lvl="1">
              <a:buFont typeface="Arial" pitchFamily="34" charset="0"/>
              <a:buChar char="•"/>
            </a:pPr>
            <a:r>
              <a:rPr lang="en-US" sz="1400" dirty="0"/>
              <a:t>secondary tables in 0-n relationship: Table</a:t>
            </a:r>
          </a:p>
          <a:p>
            <a:pPr>
              <a:buFont typeface="Arial" pitchFamily="34" charset="0"/>
              <a:buChar char="•"/>
            </a:pPr>
            <a:r>
              <a:rPr lang="en-US" sz="1900" dirty="0"/>
              <a:t>Each table can have secondary tables</a:t>
            </a:r>
          </a:p>
          <a:p>
            <a:pPr>
              <a:buFont typeface="Arial" pitchFamily="34" charset="0"/>
              <a:buChar char="•"/>
            </a:pPr>
            <a:r>
              <a:rPr lang="en-US" sz="2300" dirty="0">
                <a:solidFill>
                  <a:srgbClr val="FF0000"/>
                </a:solidFill>
              </a:rPr>
              <a:t>External tables</a:t>
            </a:r>
          </a:p>
          <a:p>
            <a:pPr lvl="1">
              <a:buFont typeface="Arial" pitchFamily="34" charset="0"/>
              <a:buChar char="•"/>
            </a:pPr>
            <a:r>
              <a:rPr lang="en-US" sz="1900" dirty="0"/>
              <a:t>to reuse common table shared by all analysis entities</a:t>
            </a:r>
          </a:p>
          <a:p>
            <a:pPr lvl="1">
              <a:buFont typeface="Arial" pitchFamily="34" charset="0"/>
              <a:buChar char="•"/>
            </a:pPr>
            <a:r>
              <a:rPr lang="en-US" sz="1900" dirty="0"/>
              <a:t> can be referenced from any table, with specific keys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r>
              <a:rPr lang="en-US" sz="2400" dirty="0"/>
              <a:t>Example in samples/</a:t>
            </a:r>
            <a:r>
              <a:rPr lang="en-US" sz="2400" dirty="0" err="1"/>
              <a:t>CustomerExtended</a:t>
            </a:r>
            <a:endParaRPr lang="en-US" sz="2400" dirty="0"/>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7" name="Image 6" descr="CustomerSFE5tables.emf"/>
          <p:cNvPicPr/>
          <p:nvPr/>
        </p:nvPicPr>
        <p:blipFill>
          <a:blip r:embed="rId2" cstate="print"/>
          <a:stretch>
            <a:fillRect/>
          </a:stretch>
        </p:blipFill>
        <p:spPr>
          <a:xfrm>
            <a:off x="1394981" y="3650574"/>
            <a:ext cx="5435760" cy="2402268"/>
          </a:xfrm>
          <a:prstGeom prst="rect">
            <a:avLst/>
          </a:prstGeom>
        </p:spPr>
      </p:pic>
    </p:spTree>
    <p:extLst>
      <p:ext uri="{BB962C8B-B14F-4D97-AF65-F5344CB8AC3E}">
        <p14:creationId xmlns:p14="http://schemas.microsoft.com/office/powerpoint/2010/main" val="1804456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t>Multi-table schemas: synthesis</a:t>
            </a: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68</a:t>
            </a:fld>
            <a:endParaRPr lang="en-US" dirty="0"/>
          </a:p>
        </p:txBody>
      </p:sp>
      <p:sp>
        <p:nvSpPr>
          <p:cNvPr id="3" name="Espace réservé du contenu 2"/>
          <p:cNvSpPr>
            <a:spLocks noGrp="1"/>
          </p:cNvSpPr>
          <p:nvPr>
            <p:ph sz="quarter" idx="1"/>
          </p:nvPr>
        </p:nvSpPr>
        <p:spPr>
          <a:xfrm>
            <a:off x="625152" y="1894114"/>
            <a:ext cx="4945224" cy="4739951"/>
          </a:xfrm>
        </p:spPr>
        <p:txBody>
          <a:bodyPr rtlCol="0">
            <a:normAutofit fontScale="62500" lnSpcReduction="20000"/>
          </a:bodyPr>
          <a:lstStyle/>
          <a:p>
            <a:pPr marL="410972">
              <a:spcBef>
                <a:spcPts val="0"/>
              </a:spcBef>
              <a:buFont typeface="Arial" pitchFamily="34" charset="0"/>
              <a:buChar char="•"/>
              <a:defRPr/>
            </a:pPr>
            <a:endParaRPr lang="en-US" sz="3500" dirty="0"/>
          </a:p>
          <a:p>
            <a:pPr marL="410972">
              <a:spcBef>
                <a:spcPts val="0"/>
              </a:spcBef>
              <a:buFont typeface="Arial" pitchFamily="34" charset="0"/>
              <a:buChar char="•"/>
              <a:defRPr/>
            </a:pPr>
            <a:r>
              <a:rPr lang="en-US" sz="3800" dirty="0" err="1"/>
              <a:t>Khiops</a:t>
            </a:r>
            <a:r>
              <a:rPr lang="en-US" sz="3800" dirty="0"/>
              <a:t> 8.0: </a:t>
            </a:r>
          </a:p>
          <a:p>
            <a:pPr marL="731012" lvl="1">
              <a:spcBef>
                <a:spcPts val="0"/>
              </a:spcBef>
              <a:buFont typeface="Arial" pitchFamily="34" charset="0"/>
              <a:buChar char="•"/>
              <a:defRPr/>
            </a:pPr>
            <a:r>
              <a:rPr lang="en-US" sz="3500" dirty="0"/>
              <a:t>from mono-table to star schema</a:t>
            </a:r>
          </a:p>
          <a:p>
            <a:pPr marL="1005332" lvl="2">
              <a:spcBef>
                <a:spcPts val="0"/>
              </a:spcBef>
              <a:buFont typeface="Arial" pitchFamily="34" charset="0"/>
              <a:buChar char="•"/>
              <a:defRPr/>
            </a:pPr>
            <a:r>
              <a:rPr lang="en-US" sz="3200" dirty="0"/>
              <a:t>Automatic variable construction</a:t>
            </a:r>
          </a:p>
          <a:p>
            <a:pPr marL="1005332" lvl="2">
              <a:spcBef>
                <a:spcPts val="0"/>
              </a:spcBef>
              <a:buFont typeface="Arial" pitchFamily="34" charset="0"/>
              <a:buChar char="•"/>
              <a:defRPr/>
            </a:pPr>
            <a:r>
              <a:rPr lang="en-US" sz="3200" dirty="0">
                <a:solidFill>
                  <a:srgbClr val="FF6600"/>
                </a:solidFill>
              </a:rPr>
              <a:t>a technological disruption</a:t>
            </a:r>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r>
              <a:rPr lang="en-US" sz="3800" dirty="0" err="1"/>
              <a:t>Khiops</a:t>
            </a:r>
            <a:r>
              <a:rPr lang="en-US" sz="3800" dirty="0"/>
              <a:t> 9.0:</a:t>
            </a:r>
          </a:p>
          <a:p>
            <a:pPr marL="731012" lvl="1">
              <a:spcBef>
                <a:spcPts val="0"/>
              </a:spcBef>
              <a:buFont typeface="Arial" pitchFamily="34" charset="0"/>
              <a:buChar char="•"/>
              <a:defRPr/>
            </a:pPr>
            <a:r>
              <a:rPr lang="en-US" sz="3500" dirty="0"/>
              <a:t>extended data schema</a:t>
            </a:r>
          </a:p>
          <a:p>
            <a:pPr marL="731012" lvl="1">
              <a:spcBef>
                <a:spcPts val="0"/>
              </a:spcBef>
              <a:buFont typeface="Arial" pitchFamily="34" charset="0"/>
              <a:buChar char="•"/>
              <a:defRPr/>
            </a:pPr>
            <a:endParaRPr lang="en-US" sz="3500" dirty="0"/>
          </a:p>
          <a:p>
            <a:pPr marL="1005332" lvl="2">
              <a:spcBef>
                <a:spcPts val="0"/>
              </a:spcBef>
              <a:buFont typeface="Arial" pitchFamily="34" charset="0"/>
              <a:buChar char="•"/>
              <a:defRPr/>
            </a:pPr>
            <a:r>
              <a:rPr lang="en-US" sz="3200" dirty="0"/>
              <a:t>Snowflake schema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External data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Multiple snowflake schema</a:t>
            </a:r>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grpSp>
        <p:nvGrpSpPr>
          <p:cNvPr id="7" name="Organization Chart 5"/>
          <p:cNvGrpSpPr>
            <a:grpSpLocks/>
          </p:cNvGrpSpPr>
          <p:nvPr/>
        </p:nvGrpSpPr>
        <p:grpSpPr bwMode="auto">
          <a:xfrm>
            <a:off x="5567136" y="2833089"/>
            <a:ext cx="993775" cy="485775"/>
            <a:chOff x="1152" y="1297"/>
            <a:chExt cx="2880" cy="720"/>
          </a:xfrm>
        </p:grpSpPr>
        <p:cxnSp>
          <p:nvCxnSpPr>
            <p:cNvPr id="1028" name="_s1028"/>
            <p:cNvCxnSpPr>
              <a:cxnSpLocks noChangeShapeType="1"/>
              <a:stCxn id="11" idx="0"/>
              <a:endCxn id="8" idx="2"/>
            </p:cNvCxnSpPr>
            <p:nvPr/>
          </p:nvCxnSpPr>
          <p:spPr bwMode="auto">
            <a:xfrm rot="5400000" flipH="1">
              <a:off x="3024" y="1153"/>
              <a:ext cx="144" cy="100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10" idx="0"/>
              <a:endCxn id="8" idx="2"/>
            </p:cNvCxnSpPr>
            <p:nvPr/>
          </p:nvCxnSpPr>
          <p:spPr bwMode="auto">
            <a:xfrm rot="16200000">
              <a:off x="2521" y="1656"/>
              <a:ext cx="144"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9" idx="0"/>
              <a:endCxn id="8" idx="2"/>
            </p:cNvCxnSpPr>
            <p:nvPr/>
          </p:nvCxnSpPr>
          <p:spPr bwMode="auto">
            <a:xfrm rot="16200000">
              <a:off x="2017" y="1153"/>
              <a:ext cx="144" cy="100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8" name="_s1031"/>
            <p:cNvSpPr>
              <a:spLocks noChangeArrowheads="1"/>
            </p:cNvSpPr>
            <p:nvPr/>
          </p:nvSpPr>
          <p:spPr bwMode="auto">
            <a:xfrm>
              <a:off x="21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9" name="_s1032"/>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 name="_s1033"/>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1" name="_s1034"/>
            <p:cNvSpPr>
              <a:spLocks noChangeArrowheads="1"/>
            </p:cNvSpPr>
            <p:nvPr/>
          </p:nvSpPr>
          <p:spPr bwMode="auto">
            <a:xfrm>
              <a:off x="3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2" name="Organization Chart 13"/>
          <p:cNvGrpSpPr>
            <a:grpSpLocks/>
          </p:cNvGrpSpPr>
          <p:nvPr/>
        </p:nvGrpSpPr>
        <p:grpSpPr bwMode="auto">
          <a:xfrm>
            <a:off x="5808436" y="2067914"/>
            <a:ext cx="488950" cy="239713"/>
            <a:chOff x="1152" y="1297"/>
            <a:chExt cx="864" cy="288"/>
          </a:xfrm>
        </p:grpSpPr>
        <p:sp>
          <p:nvSpPr>
            <p:cNvPr id="14" name="_s1037"/>
            <p:cNvSpPr>
              <a:spLocks noChangeArrowheads="1"/>
            </p:cNvSpPr>
            <p:nvPr/>
          </p:nvSpPr>
          <p:spPr bwMode="auto">
            <a:xfrm>
              <a:off x="1152"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4" name="Groupe 35"/>
          <p:cNvGrpSpPr/>
          <p:nvPr/>
        </p:nvGrpSpPr>
        <p:grpSpPr>
          <a:xfrm>
            <a:off x="5416323" y="3957496"/>
            <a:ext cx="1225550" cy="758825"/>
            <a:chOff x="7375525" y="4084638"/>
            <a:chExt cx="1225550" cy="758825"/>
          </a:xfrm>
        </p:grpSpPr>
        <p:sp>
          <p:nvSpPr>
            <p:cNvPr id="37" name="Rectangle 159"/>
            <p:cNvSpPr>
              <a:spLocks noChangeArrowheads="1"/>
            </p:cNvSpPr>
            <p:nvPr/>
          </p:nvSpPr>
          <p:spPr bwMode="auto">
            <a:xfrm>
              <a:off x="7375525" y="4084638"/>
              <a:ext cx="1225550" cy="75882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15" name="Organization Chart 22"/>
            <p:cNvGrpSpPr>
              <a:grpSpLocks/>
            </p:cNvGrpSpPr>
            <p:nvPr/>
          </p:nvGrpSpPr>
          <p:grpSpPr bwMode="auto">
            <a:xfrm>
              <a:off x="7496175" y="4219575"/>
              <a:ext cx="993775" cy="485775"/>
              <a:chOff x="1152" y="1297"/>
              <a:chExt cx="4381" cy="1151"/>
            </a:xfrm>
          </p:grpSpPr>
          <p:cxnSp>
            <p:nvCxnSpPr>
              <p:cNvPr id="1040" name="_s848938"/>
              <p:cNvCxnSpPr>
                <a:cxnSpLocks noChangeShapeType="1"/>
                <a:stCxn id="24" idx="0"/>
                <a:endCxn id="18" idx="2"/>
              </p:cNvCxnSpPr>
              <p:nvPr/>
            </p:nvCxnSpPr>
            <p:spPr bwMode="auto">
              <a:xfrm rot="5400000" flipH="1">
                <a:off x="2898" y="1711"/>
                <a:ext cx="147" cy="755"/>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1" name="_s1041"/>
              <p:cNvCxnSpPr>
                <a:cxnSpLocks noChangeShapeType="1"/>
                <a:stCxn id="23" idx="0"/>
                <a:endCxn id="19" idx="2"/>
              </p:cNvCxnSpPr>
              <p:nvPr/>
            </p:nvCxnSpPr>
            <p:spPr bwMode="auto">
              <a:xfrm rot="5400000" flipH="1">
                <a:off x="4780"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2" name="_s1042"/>
              <p:cNvCxnSpPr>
                <a:cxnSpLocks noChangeShapeType="1"/>
                <a:stCxn id="22" idx="0"/>
                <a:endCxn id="19" idx="2"/>
              </p:cNvCxnSpPr>
              <p:nvPr/>
            </p:nvCxnSpPr>
            <p:spPr bwMode="auto">
              <a:xfrm rot="16200000">
                <a:off x="4276"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3" name="_s1043"/>
              <p:cNvCxnSpPr>
                <a:cxnSpLocks noChangeShapeType="1"/>
                <a:stCxn id="21" idx="0"/>
                <a:endCxn id="18" idx="2"/>
              </p:cNvCxnSpPr>
              <p:nvPr/>
            </p:nvCxnSpPr>
            <p:spPr bwMode="auto">
              <a:xfrm rot="5400000" flipH="1">
                <a:off x="2772"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4" name="_s1044"/>
              <p:cNvCxnSpPr>
                <a:cxnSpLocks noChangeShapeType="1"/>
                <a:stCxn id="20" idx="0"/>
                <a:endCxn id="18" idx="2"/>
              </p:cNvCxnSpPr>
              <p:nvPr/>
            </p:nvCxnSpPr>
            <p:spPr bwMode="auto">
              <a:xfrm rot="16200000">
                <a:off x="2268"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5" name="_s1045"/>
              <p:cNvCxnSpPr>
                <a:cxnSpLocks noChangeShapeType="1"/>
                <a:stCxn id="19" idx="0"/>
                <a:endCxn id="16" idx="2"/>
              </p:cNvCxnSpPr>
              <p:nvPr/>
            </p:nvCxnSpPr>
            <p:spPr bwMode="auto">
              <a:xfrm rot="5400000" flipH="1">
                <a:off x="3775" y="903"/>
                <a:ext cx="143" cy="151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6" name="_s1046"/>
              <p:cNvCxnSpPr>
                <a:cxnSpLocks noChangeShapeType="1"/>
                <a:stCxn id="18" idx="0"/>
                <a:endCxn id="16" idx="2"/>
              </p:cNvCxnSpPr>
              <p:nvPr/>
            </p:nvCxnSpPr>
            <p:spPr bwMode="auto">
              <a:xfrm rot="16200000">
                <a:off x="2771" y="1410"/>
                <a:ext cx="143" cy="49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7" name="_s1047"/>
              <p:cNvCxnSpPr>
                <a:cxnSpLocks noChangeShapeType="1"/>
                <a:stCxn id="17" idx="0"/>
                <a:endCxn id="16" idx="2"/>
              </p:cNvCxnSpPr>
              <p:nvPr/>
            </p:nvCxnSpPr>
            <p:spPr bwMode="auto">
              <a:xfrm rot="16200000">
                <a:off x="2267" y="906"/>
                <a:ext cx="143" cy="1505"/>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6" name="_s1048"/>
              <p:cNvSpPr>
                <a:spLocks noChangeArrowheads="1"/>
              </p:cNvSpPr>
              <p:nvPr/>
            </p:nvSpPr>
            <p:spPr bwMode="auto">
              <a:xfrm>
                <a:off x="26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7" name="_s1049"/>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8" name="_s1050"/>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9" name="_s1051"/>
              <p:cNvSpPr>
                <a:spLocks noChangeArrowheads="1"/>
              </p:cNvSpPr>
              <p:nvPr/>
            </p:nvSpPr>
            <p:spPr bwMode="auto">
              <a:xfrm>
                <a:off x="4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0" name="_s1052"/>
              <p:cNvSpPr>
                <a:spLocks noChangeArrowheads="1"/>
              </p:cNvSpPr>
              <p:nvPr/>
            </p:nvSpPr>
            <p:spPr bwMode="auto">
              <a:xfrm>
                <a:off x="1660" y="2161"/>
                <a:ext cx="860" cy="287"/>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1" name="_s1053"/>
              <p:cNvSpPr>
                <a:spLocks noChangeArrowheads="1"/>
              </p:cNvSpPr>
              <p:nvPr/>
            </p:nvSpPr>
            <p:spPr bwMode="auto">
              <a:xfrm>
                <a:off x="2664"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2" name="_s1054"/>
              <p:cNvSpPr>
                <a:spLocks noChangeArrowheads="1"/>
              </p:cNvSpPr>
              <p:nvPr/>
            </p:nvSpPr>
            <p:spPr bwMode="auto">
              <a:xfrm>
                <a:off x="3668"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3" name="_s1055"/>
              <p:cNvSpPr>
                <a:spLocks noChangeArrowheads="1"/>
              </p:cNvSpPr>
              <p:nvPr/>
            </p:nvSpPr>
            <p:spPr bwMode="auto">
              <a:xfrm>
                <a:off x="4672" y="2161"/>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4" name="_s848937"/>
              <p:cNvSpPr>
                <a:spLocks noChangeArrowheads="1"/>
              </p:cNvSpPr>
              <p:nvPr/>
            </p:nvSpPr>
            <p:spPr bwMode="auto">
              <a:xfrm>
                <a:off x="2959" y="2161"/>
                <a:ext cx="772"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grpSp>
        <p:nvGrpSpPr>
          <p:cNvPr id="5" name="Group 113"/>
          <p:cNvGrpSpPr>
            <a:grpSpLocks noChangeAspect="1"/>
          </p:cNvGrpSpPr>
          <p:nvPr/>
        </p:nvGrpSpPr>
        <p:grpSpPr bwMode="auto">
          <a:xfrm>
            <a:off x="5414736" y="5801431"/>
            <a:ext cx="1225867" cy="732091"/>
            <a:chOff x="4535" y="2688"/>
            <a:chExt cx="1183" cy="712"/>
          </a:xfrm>
        </p:grpSpPr>
        <p:sp>
          <p:nvSpPr>
            <p:cNvPr id="40" name="Rectangle 89"/>
            <p:cNvSpPr>
              <a:spLocks noChangeArrowheads="1"/>
            </p:cNvSpPr>
            <p:nvPr/>
          </p:nvSpPr>
          <p:spPr bwMode="auto">
            <a:xfrm>
              <a:off x="4535" y="2688"/>
              <a:ext cx="1183" cy="712"/>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25" name="Organization Chart 43"/>
            <p:cNvGrpSpPr>
              <a:grpSpLocks/>
            </p:cNvGrpSpPr>
            <p:nvPr/>
          </p:nvGrpSpPr>
          <p:grpSpPr bwMode="auto">
            <a:xfrm>
              <a:off x="4561" y="2745"/>
              <a:ext cx="577" cy="282"/>
              <a:chOff x="1152" y="1297"/>
              <a:chExt cx="2488" cy="1306"/>
            </a:xfrm>
          </p:grpSpPr>
          <p:cxnSp>
            <p:nvCxnSpPr>
              <p:cNvPr id="1059" name="_s1059"/>
              <p:cNvCxnSpPr>
                <a:cxnSpLocks noChangeShapeType="1"/>
                <a:stCxn id="30" idx="0"/>
                <a:endCxn id="28" idx="2"/>
              </p:cNvCxnSpPr>
              <p:nvPr/>
            </p:nvCxnSpPr>
            <p:spPr bwMode="auto">
              <a:xfrm rot="5400000" flipH="1">
                <a:off x="2831" y="1939"/>
                <a:ext cx="222" cy="536"/>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0" name="_s1060"/>
              <p:cNvCxnSpPr>
                <a:cxnSpLocks noChangeShapeType="1"/>
                <a:stCxn id="29" idx="0"/>
                <a:endCxn id="28" idx="2"/>
              </p:cNvCxnSpPr>
              <p:nvPr/>
            </p:nvCxnSpPr>
            <p:spPr bwMode="auto">
              <a:xfrm rot="16200000">
                <a:off x="2292" y="1935"/>
                <a:ext cx="222" cy="543"/>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1" name="_s1061"/>
              <p:cNvCxnSpPr>
                <a:cxnSpLocks noChangeShapeType="1"/>
                <a:stCxn id="28" idx="0"/>
                <a:endCxn id="26" idx="2"/>
              </p:cNvCxnSpPr>
              <p:nvPr/>
            </p:nvCxnSpPr>
            <p:spPr bwMode="auto">
              <a:xfrm rot="5400000" flipH="1">
                <a:off x="2289" y="1418"/>
                <a:ext cx="222" cy="549"/>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2" name="_s1062"/>
              <p:cNvCxnSpPr>
                <a:cxnSpLocks noChangeShapeType="1"/>
                <a:stCxn id="27" idx="0"/>
                <a:endCxn id="26" idx="2"/>
              </p:cNvCxnSpPr>
              <p:nvPr/>
            </p:nvCxnSpPr>
            <p:spPr bwMode="auto">
              <a:xfrm rot="16200000">
                <a:off x="1747" y="1422"/>
                <a:ext cx="222" cy="541"/>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26" name="_s1063"/>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7" name="_s1064"/>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8" name="_s1065"/>
              <p:cNvSpPr>
                <a:spLocks noChangeArrowheads="1"/>
              </p:cNvSpPr>
              <p:nvPr/>
            </p:nvSpPr>
            <p:spPr bwMode="auto">
              <a:xfrm>
                <a:off x="2237"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9" name="_s1066"/>
              <p:cNvSpPr>
                <a:spLocks noChangeArrowheads="1"/>
              </p:cNvSpPr>
              <p:nvPr/>
            </p:nvSpPr>
            <p:spPr bwMode="auto">
              <a:xfrm>
                <a:off x="1698" y="2317"/>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0" name="_s1067"/>
              <p:cNvSpPr>
                <a:spLocks noChangeArrowheads="1"/>
              </p:cNvSpPr>
              <p:nvPr/>
            </p:nvSpPr>
            <p:spPr bwMode="auto">
              <a:xfrm>
                <a:off x="2779" y="2317"/>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1" name="Organization Chart 65"/>
            <p:cNvGrpSpPr>
              <a:grpSpLocks/>
            </p:cNvGrpSpPr>
            <p:nvPr/>
          </p:nvGrpSpPr>
          <p:grpSpPr bwMode="auto">
            <a:xfrm>
              <a:off x="5256" y="2881"/>
              <a:ext cx="404" cy="197"/>
              <a:chOff x="1152" y="1297"/>
              <a:chExt cx="1948" cy="798"/>
            </a:xfrm>
          </p:grpSpPr>
          <p:cxnSp>
            <p:nvCxnSpPr>
              <p:cNvPr id="1070" name="_s1070"/>
              <p:cNvCxnSpPr>
                <a:cxnSpLocks noChangeShapeType="1"/>
                <a:stCxn id="36" idx="0"/>
                <a:endCxn id="32" idx="2"/>
              </p:cNvCxnSpPr>
              <p:nvPr/>
            </p:nvCxnSpPr>
            <p:spPr bwMode="auto">
              <a:xfrm rot="5400000" flipH="1">
                <a:off x="2288" y="1425"/>
                <a:ext cx="224" cy="54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1" name="_s1071"/>
              <p:cNvCxnSpPr>
                <a:cxnSpLocks noChangeShapeType="1"/>
                <a:stCxn id="33" idx="0"/>
                <a:endCxn id="32" idx="2"/>
              </p:cNvCxnSpPr>
              <p:nvPr/>
            </p:nvCxnSpPr>
            <p:spPr bwMode="auto">
              <a:xfrm rot="16200000">
                <a:off x="1747" y="1426"/>
                <a:ext cx="224" cy="540"/>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32" name="_s107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3" name="_s1073"/>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6" name="_s1074"/>
              <p:cNvSpPr>
                <a:spLocks noChangeArrowheads="1"/>
              </p:cNvSpPr>
              <p:nvPr/>
            </p:nvSpPr>
            <p:spPr bwMode="auto">
              <a:xfrm>
                <a:off x="2236"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9" name="Organization Chart 76"/>
            <p:cNvGrpSpPr>
              <a:grpSpLocks/>
            </p:cNvGrpSpPr>
            <p:nvPr/>
          </p:nvGrpSpPr>
          <p:grpSpPr bwMode="auto">
            <a:xfrm>
              <a:off x="4704" y="3079"/>
              <a:ext cx="577" cy="282"/>
              <a:chOff x="1152" y="1297"/>
              <a:chExt cx="3029" cy="1308"/>
            </a:xfrm>
          </p:grpSpPr>
          <p:cxnSp>
            <p:nvCxnSpPr>
              <p:cNvPr id="1077" name="_s1077"/>
              <p:cNvCxnSpPr>
                <a:cxnSpLocks noChangeShapeType="1"/>
                <a:stCxn id="61" idx="0"/>
                <a:endCxn id="58" idx="2"/>
              </p:cNvCxnSpPr>
              <p:nvPr/>
            </p:nvCxnSpPr>
            <p:spPr bwMode="auto">
              <a:xfrm rot="5400000" flipH="1">
                <a:off x="3097" y="1671"/>
                <a:ext cx="223" cy="1076"/>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8" name="_s1078"/>
              <p:cNvCxnSpPr>
                <a:cxnSpLocks noChangeShapeType="1"/>
                <a:stCxn id="60" idx="0"/>
                <a:endCxn id="58" idx="2"/>
              </p:cNvCxnSpPr>
              <p:nvPr/>
            </p:nvCxnSpPr>
            <p:spPr bwMode="auto">
              <a:xfrm rot="16200000">
                <a:off x="2560" y="2208"/>
                <a:ext cx="223"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79" name="_s1079"/>
              <p:cNvCxnSpPr>
                <a:cxnSpLocks noChangeShapeType="1"/>
                <a:stCxn id="59" idx="0"/>
                <a:endCxn id="58" idx="2"/>
              </p:cNvCxnSpPr>
              <p:nvPr/>
            </p:nvCxnSpPr>
            <p:spPr bwMode="auto">
              <a:xfrm rot="16200000">
                <a:off x="2017" y="1666"/>
                <a:ext cx="223" cy="1085"/>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0" name="_s1080"/>
              <p:cNvCxnSpPr>
                <a:cxnSpLocks noChangeShapeType="1"/>
                <a:stCxn id="58" idx="0"/>
                <a:endCxn id="47" idx="2"/>
              </p:cNvCxnSpPr>
              <p:nvPr/>
            </p:nvCxnSpPr>
            <p:spPr bwMode="auto">
              <a:xfrm rot="5400000" flipH="1">
                <a:off x="2286" y="1420"/>
                <a:ext cx="223" cy="547"/>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1" name="_s1081"/>
              <p:cNvCxnSpPr>
                <a:cxnSpLocks noChangeShapeType="1"/>
                <a:stCxn id="57" idx="0"/>
                <a:endCxn id="47" idx="2"/>
              </p:cNvCxnSpPr>
              <p:nvPr/>
            </p:nvCxnSpPr>
            <p:spPr bwMode="auto">
              <a:xfrm rot="16200000">
                <a:off x="1743" y="1425"/>
                <a:ext cx="223" cy="538"/>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47" name="_s108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7" name="_s1083"/>
              <p:cNvSpPr>
                <a:spLocks noChangeArrowheads="1"/>
              </p:cNvSpPr>
              <p:nvPr/>
            </p:nvSpPr>
            <p:spPr bwMode="auto">
              <a:xfrm>
                <a:off x="1152"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8" name="_s1084"/>
              <p:cNvSpPr>
                <a:spLocks noChangeArrowheads="1"/>
              </p:cNvSpPr>
              <p:nvPr/>
            </p:nvSpPr>
            <p:spPr bwMode="auto">
              <a:xfrm>
                <a:off x="2236"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9" name="_s1085"/>
              <p:cNvSpPr>
                <a:spLocks noChangeArrowheads="1"/>
              </p:cNvSpPr>
              <p:nvPr/>
            </p:nvSpPr>
            <p:spPr bwMode="auto">
              <a:xfrm>
                <a:off x="1156" y="2319"/>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0" name="_s1086"/>
              <p:cNvSpPr>
                <a:spLocks noChangeArrowheads="1"/>
              </p:cNvSpPr>
              <p:nvPr/>
            </p:nvSpPr>
            <p:spPr bwMode="auto">
              <a:xfrm>
                <a:off x="2236" y="2319"/>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1" name="_s1087"/>
              <p:cNvSpPr>
                <a:spLocks noChangeArrowheads="1"/>
              </p:cNvSpPr>
              <p:nvPr/>
            </p:nvSpPr>
            <p:spPr bwMode="auto">
              <a:xfrm>
                <a:off x="3317" y="2319"/>
                <a:ext cx="864" cy="285"/>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088" name="AutoShape 95"/>
              <p:cNvCxnSpPr>
                <a:cxnSpLocks noChangeShapeType="1"/>
                <a:stCxn id="57" idx="1"/>
                <a:endCxn id="47" idx="1"/>
              </p:cNvCxnSpPr>
              <p:nvPr/>
            </p:nvCxnSpPr>
            <p:spPr bwMode="auto">
              <a:xfrm rot="10800000" flipH="1">
                <a:off x="1152" y="1441"/>
                <a:ext cx="538" cy="510"/>
              </a:xfrm>
              <a:prstGeom prst="curvedConnector3">
                <a:avLst>
                  <a:gd name="adj1" fmla="val -214926"/>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4" name="AutoShape 91"/>
            <p:cNvCxnSpPr>
              <a:cxnSpLocks noChangeShapeType="1"/>
            </p:cNvCxnSpPr>
            <p:nvPr/>
          </p:nvCxnSpPr>
          <p:spPr bwMode="auto">
            <a:xfrm flipV="1">
              <a:off x="5138" y="2881"/>
              <a:ext cx="320" cy="111"/>
            </a:xfrm>
            <a:prstGeom prst="curvedConnector4">
              <a:avLst>
                <a:gd name="adj1" fmla="val 35315"/>
                <a:gd name="adj2" fmla="val 229731"/>
              </a:avLst>
            </a:prstGeom>
            <a:noFill/>
            <a:ln w="9525">
              <a:solidFill>
                <a:srgbClr val="332B24"/>
              </a:solidFill>
              <a:round/>
              <a:headEnd/>
              <a:tailEnd type="triangle" w="med" len="med"/>
            </a:ln>
          </p:spPr>
        </p:cxnSp>
        <p:cxnSp>
          <p:nvCxnSpPr>
            <p:cNvPr id="45" name="AutoShape 93"/>
            <p:cNvCxnSpPr>
              <a:cxnSpLocks noChangeShapeType="1"/>
            </p:cNvCxnSpPr>
            <p:nvPr/>
          </p:nvCxnSpPr>
          <p:spPr bwMode="auto">
            <a:xfrm flipH="1">
              <a:off x="4978" y="2887"/>
              <a:ext cx="38" cy="228"/>
            </a:xfrm>
            <a:prstGeom prst="curvedConnector3">
              <a:avLst>
                <a:gd name="adj1" fmla="val -378949"/>
              </a:avLst>
            </a:prstGeom>
            <a:noFill/>
            <a:ln w="9525">
              <a:solidFill>
                <a:srgbClr val="332B24"/>
              </a:solidFill>
              <a:round/>
              <a:headEnd/>
              <a:tailEnd type="triangle" w="med" len="med"/>
            </a:ln>
          </p:spPr>
        </p:cxnSp>
        <p:cxnSp>
          <p:nvCxnSpPr>
            <p:cNvPr id="46" name="AutoShape 94"/>
            <p:cNvCxnSpPr>
              <a:cxnSpLocks noChangeShapeType="1"/>
            </p:cNvCxnSpPr>
            <p:nvPr/>
          </p:nvCxnSpPr>
          <p:spPr bwMode="auto">
            <a:xfrm flipV="1">
              <a:off x="5281" y="2921"/>
              <a:ext cx="270" cy="405"/>
            </a:xfrm>
            <a:prstGeom prst="curvedConnector3">
              <a:avLst>
                <a:gd name="adj1" fmla="val 153333"/>
              </a:avLst>
            </a:prstGeom>
            <a:noFill/>
            <a:ln w="9525">
              <a:solidFill>
                <a:srgbClr val="332B24"/>
              </a:solidFill>
              <a:round/>
              <a:headEnd/>
              <a:tailEnd type="triangle" w="med" len="med"/>
            </a:ln>
          </p:spPr>
        </p:cxnSp>
      </p:grpSp>
      <p:grpSp>
        <p:nvGrpSpPr>
          <p:cNvPr id="6" name="Group 195"/>
          <p:cNvGrpSpPr>
            <a:grpSpLocks/>
          </p:cNvGrpSpPr>
          <p:nvPr/>
        </p:nvGrpSpPr>
        <p:grpSpPr bwMode="auto">
          <a:xfrm>
            <a:off x="5407186" y="4854862"/>
            <a:ext cx="1225550" cy="758825"/>
            <a:chOff x="4386" y="376"/>
            <a:chExt cx="1126" cy="655"/>
          </a:xfrm>
        </p:grpSpPr>
        <p:sp>
          <p:nvSpPr>
            <p:cNvPr id="48" name="Rectangle 159"/>
            <p:cNvSpPr>
              <a:spLocks noChangeArrowheads="1"/>
            </p:cNvSpPr>
            <p:nvPr/>
          </p:nvSpPr>
          <p:spPr bwMode="auto">
            <a:xfrm>
              <a:off x="4386" y="376"/>
              <a:ext cx="1126" cy="65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62" name="Organization Chart 160"/>
            <p:cNvGrpSpPr>
              <a:grpSpLocks/>
            </p:cNvGrpSpPr>
            <p:nvPr/>
          </p:nvGrpSpPr>
          <p:grpSpPr bwMode="auto">
            <a:xfrm>
              <a:off x="4412" y="433"/>
              <a:ext cx="388" cy="190"/>
              <a:chOff x="1152" y="1297"/>
              <a:chExt cx="1938" cy="774"/>
            </a:xfrm>
          </p:grpSpPr>
          <p:cxnSp>
            <p:nvCxnSpPr>
              <p:cNvPr id="1091" name="_s1091"/>
              <p:cNvCxnSpPr>
                <a:cxnSpLocks noChangeShapeType="1"/>
                <a:stCxn id="1025" idx="0"/>
                <a:endCxn id="63" idx="2"/>
              </p:cNvCxnSpPr>
              <p:nvPr/>
            </p:nvCxnSpPr>
            <p:spPr bwMode="auto">
              <a:xfrm rot="5400000" flipH="1">
                <a:off x="2290" y="1414"/>
                <a:ext cx="202"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2" name="_s1092"/>
              <p:cNvCxnSpPr>
                <a:cxnSpLocks noChangeShapeType="1"/>
                <a:stCxn id="1024" idx="0"/>
                <a:endCxn id="63" idx="2"/>
              </p:cNvCxnSpPr>
              <p:nvPr/>
            </p:nvCxnSpPr>
            <p:spPr bwMode="auto">
              <a:xfrm rot="16200000">
                <a:off x="1754" y="1418"/>
                <a:ext cx="202" cy="532"/>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63" name="_s1093"/>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4" name="_s1094"/>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5" name="_s1095"/>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26" name="Organization Chart 171"/>
            <p:cNvGrpSpPr>
              <a:grpSpLocks/>
            </p:cNvGrpSpPr>
            <p:nvPr/>
          </p:nvGrpSpPr>
          <p:grpSpPr bwMode="auto">
            <a:xfrm>
              <a:off x="5050" y="588"/>
              <a:ext cx="404" cy="197"/>
              <a:chOff x="1152" y="1297"/>
              <a:chExt cx="1938" cy="773"/>
            </a:xfrm>
          </p:grpSpPr>
          <p:cxnSp>
            <p:nvCxnSpPr>
              <p:cNvPr id="1098" name="_s1098"/>
              <p:cNvCxnSpPr>
                <a:cxnSpLocks noChangeShapeType="1"/>
                <a:stCxn id="1032" idx="0"/>
                <a:endCxn id="1027" idx="2"/>
              </p:cNvCxnSpPr>
              <p:nvPr/>
            </p:nvCxnSpPr>
            <p:spPr bwMode="auto">
              <a:xfrm rot="5400000" flipH="1">
                <a:off x="2297" y="1414"/>
                <a:ext cx="193"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9" name="_s1099"/>
              <p:cNvCxnSpPr>
                <a:cxnSpLocks noChangeShapeType="1"/>
                <a:stCxn id="1031" idx="0"/>
                <a:endCxn id="1027" idx="2"/>
              </p:cNvCxnSpPr>
              <p:nvPr/>
            </p:nvCxnSpPr>
            <p:spPr bwMode="auto">
              <a:xfrm rot="16200000">
                <a:off x="1758" y="1415"/>
                <a:ext cx="193" cy="53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27" name="_s1100"/>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1" name="_s1101"/>
              <p:cNvSpPr>
                <a:spLocks noChangeArrowheads="1"/>
              </p:cNvSpPr>
              <p:nvPr/>
            </p:nvSpPr>
            <p:spPr bwMode="auto">
              <a:xfrm>
                <a:off x="1152"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2" name="_s1102"/>
              <p:cNvSpPr>
                <a:spLocks noChangeArrowheads="1"/>
              </p:cNvSpPr>
              <p:nvPr/>
            </p:nvSpPr>
            <p:spPr bwMode="auto">
              <a:xfrm>
                <a:off x="2226"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33" name="Organization Chart 178"/>
            <p:cNvGrpSpPr>
              <a:grpSpLocks/>
            </p:cNvGrpSpPr>
            <p:nvPr/>
          </p:nvGrpSpPr>
          <p:grpSpPr bwMode="auto">
            <a:xfrm>
              <a:off x="4555" y="767"/>
              <a:ext cx="414" cy="202"/>
              <a:chOff x="1152" y="1297"/>
              <a:chExt cx="1938" cy="774"/>
            </a:xfrm>
          </p:grpSpPr>
          <p:cxnSp>
            <p:nvCxnSpPr>
              <p:cNvPr id="1105" name="_s1105"/>
              <p:cNvCxnSpPr>
                <a:cxnSpLocks noChangeShapeType="1"/>
                <a:stCxn id="1036" idx="0"/>
                <a:endCxn id="1034" idx="2"/>
              </p:cNvCxnSpPr>
              <p:nvPr/>
            </p:nvCxnSpPr>
            <p:spPr bwMode="auto">
              <a:xfrm rot="5400000" flipH="1">
                <a:off x="2291" y="1414"/>
                <a:ext cx="200" cy="539"/>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106" name="_s1106"/>
              <p:cNvCxnSpPr>
                <a:cxnSpLocks noChangeShapeType="1"/>
                <a:stCxn id="1035" idx="0"/>
                <a:endCxn id="1034" idx="2"/>
              </p:cNvCxnSpPr>
              <p:nvPr/>
            </p:nvCxnSpPr>
            <p:spPr bwMode="auto">
              <a:xfrm rot="16200000">
                <a:off x="1755" y="1418"/>
                <a:ext cx="200" cy="532"/>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34" name="_s1107"/>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5" name="_s1108"/>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6" name="_s1109"/>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110" name="AutoShape 191"/>
              <p:cNvCxnSpPr>
                <a:cxnSpLocks noChangeShapeType="1"/>
                <a:stCxn id="1035" idx="1"/>
                <a:endCxn id="1034" idx="1"/>
              </p:cNvCxnSpPr>
              <p:nvPr/>
            </p:nvCxnSpPr>
            <p:spPr bwMode="auto">
              <a:xfrm rot="10800000" flipH="1">
                <a:off x="1152" y="1443"/>
                <a:ext cx="539" cy="487"/>
              </a:xfrm>
              <a:prstGeom prst="curvedConnector3">
                <a:avLst>
                  <a:gd name="adj1" fmla="val -182278"/>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2" name="AutoShape 192"/>
            <p:cNvCxnSpPr>
              <a:cxnSpLocks noChangeShapeType="1"/>
            </p:cNvCxnSpPr>
            <p:nvPr/>
          </p:nvCxnSpPr>
          <p:spPr bwMode="auto">
            <a:xfrm>
              <a:off x="4800" y="585"/>
              <a:ext cx="452" cy="3"/>
            </a:xfrm>
            <a:prstGeom prst="curvedConnector2">
              <a:avLst/>
            </a:prstGeom>
            <a:noFill/>
            <a:ln w="9525">
              <a:solidFill>
                <a:srgbClr val="332B24"/>
              </a:solidFill>
              <a:round/>
              <a:headEnd/>
              <a:tailEnd type="triangle" w="med" len="med"/>
            </a:ln>
          </p:spPr>
        </p:cxnSp>
        <p:cxnSp>
          <p:nvCxnSpPr>
            <p:cNvPr id="53" name="AutoShape 193"/>
            <p:cNvCxnSpPr>
              <a:cxnSpLocks noChangeShapeType="1"/>
            </p:cNvCxnSpPr>
            <p:nvPr/>
          </p:nvCxnSpPr>
          <p:spPr bwMode="auto">
            <a:xfrm>
              <a:off x="4800" y="585"/>
              <a:ext cx="58" cy="223"/>
            </a:xfrm>
            <a:prstGeom prst="curvedConnector3">
              <a:avLst>
                <a:gd name="adj1" fmla="val 348278"/>
              </a:avLst>
            </a:prstGeom>
            <a:noFill/>
            <a:ln w="9525">
              <a:solidFill>
                <a:srgbClr val="332B24"/>
              </a:solidFill>
              <a:round/>
              <a:headEnd/>
              <a:tailEnd type="triangle" w="med" len="med"/>
            </a:ln>
          </p:spPr>
        </p:cxnSp>
        <p:cxnSp>
          <p:nvCxnSpPr>
            <p:cNvPr id="54" name="AutoShape 194"/>
            <p:cNvCxnSpPr>
              <a:cxnSpLocks noChangeShapeType="1"/>
            </p:cNvCxnSpPr>
            <p:nvPr/>
          </p:nvCxnSpPr>
          <p:spPr bwMode="auto">
            <a:xfrm flipV="1">
              <a:off x="4969" y="628"/>
              <a:ext cx="376" cy="301"/>
            </a:xfrm>
            <a:prstGeom prst="curvedConnector3">
              <a:avLst>
                <a:gd name="adj1" fmla="val 138296"/>
              </a:avLst>
            </a:prstGeom>
            <a:noFill/>
            <a:ln w="9525">
              <a:solidFill>
                <a:srgbClr val="332B24"/>
              </a:solidFill>
              <a:round/>
              <a:headEnd/>
              <a:tailEnd type="triangle" w="med" len="med"/>
            </a:ln>
          </p:spPr>
        </p:cxnSp>
      </p:grpSp>
      <p:sp>
        <p:nvSpPr>
          <p:cNvPr id="55" name="Flèche droite 54"/>
          <p:cNvSpPr/>
          <p:nvPr/>
        </p:nvSpPr>
        <p:spPr bwMode="auto">
          <a:xfrm rot="5400000">
            <a:off x="5903687" y="2506066"/>
            <a:ext cx="328610" cy="119062"/>
          </a:xfrm>
          <a:prstGeom prst="rightArrow">
            <a:avLst/>
          </a:prstGeom>
          <a:solidFill>
            <a:srgbClr val="CFC4B8"/>
          </a:solidFill>
          <a:ln w="9525" cap="flat" cmpd="sng" algn="ctr">
            <a:solidFill>
              <a:srgbClr val="332B2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Arial" charset="0"/>
              <a:cs typeface="Arial" charset="0"/>
            </a:endParaRPr>
          </a:p>
        </p:txBody>
      </p:sp>
      <p:pic>
        <p:nvPicPr>
          <p:cNvPr id="56" name="Image 55"/>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spTree>
    <p:extLst>
      <p:ext uri="{BB962C8B-B14F-4D97-AF65-F5344CB8AC3E}">
        <p14:creationId xmlns:p14="http://schemas.microsoft.com/office/powerpoint/2010/main" val="1687303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Example of a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69</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331417"/>
            <a:ext cx="2078381" cy="1471494"/>
          </a:xfrm>
          <a:prstGeom prst="rect">
            <a:avLst/>
          </a:prstGeom>
        </p:spPr>
      </p:pic>
      <p:sp>
        <p:nvSpPr>
          <p:cNvPr id="5" name="TextBox 4"/>
          <p:cNvSpPr txBox="1"/>
          <p:nvPr/>
        </p:nvSpPr>
        <p:spPr>
          <a:xfrm>
            <a:off x="374722" y="1960781"/>
            <a:ext cx="8202209" cy="3539430"/>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a:t>
            </a:r>
          </a:p>
          <a:p>
            <a:pPr marL="0" lvl="1" defTabSz="914400" fontAlgn="auto">
              <a:spcBef>
                <a:spcPts val="0"/>
              </a:spcBef>
              <a:spcAft>
                <a:spcPts val="0"/>
              </a:spcAft>
              <a:buClr>
                <a:schemeClr val="accent2"/>
              </a:buClr>
              <a:buSzPct val="60000"/>
              <a:defRPr/>
            </a:pPr>
            <a:endParaRPr lang="en-US" sz="3200" dirty="0">
              <a:latin typeface="+mn-lt"/>
            </a:endParaRPr>
          </a:p>
          <a:p>
            <a:pPr marL="0" lvl="1" defTabSz="914400" fontAlgn="auto">
              <a:spcBef>
                <a:spcPts val="0"/>
              </a:spcBef>
              <a:spcAft>
                <a:spcPts val="0"/>
              </a:spcAft>
              <a:buClr>
                <a:schemeClr val="accent2"/>
              </a:buClr>
              <a:buSzPct val="60000"/>
              <a:defRPr/>
            </a:pPr>
            <a:r>
              <a:rPr lang="en-US" sz="1600" dirty="0">
                <a:latin typeface="+mn-lt"/>
              </a:rPr>
              <a:t>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is described using the following </a:t>
            </a:r>
            <a:r>
              <a:rPr lang="en-US" sz="1600" dirty="0">
                <a:solidFill>
                  <a:srgbClr val="FF0000"/>
                </a:solidFill>
                <a:latin typeface="+mn-lt"/>
              </a:rPr>
              <a:t>star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In the </a:t>
            </a:r>
            <a:r>
              <a:rPr lang="en-US" sz="1600" dirty="0" err="1">
                <a:latin typeface="+mn-lt"/>
              </a:rPr>
              <a:t>Khiops</a:t>
            </a:r>
            <a:r>
              <a:rPr lang="en-US" sz="1600" dirty="0">
                <a:latin typeface="+mn-lt"/>
              </a:rPr>
              <a:t> dictionary Accident-Vehicle 1:n relationship is described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 The key linking both tables is </a:t>
            </a:r>
            <a:r>
              <a:rPr lang="en-US" sz="1400" b="1" dirty="0" err="1">
                <a:latin typeface="Courier New" panose="02070309020205020404" pitchFamily="49" charset="0"/>
                <a:cs typeface="Courier New" panose="02070309020205020404" pitchFamily="49" charset="0"/>
              </a:rPr>
              <a:t>AccidentId</a:t>
            </a:r>
            <a:r>
              <a:rPr lang="en-US" sz="1400" b="1" dirty="0">
                <a:latin typeface="Courier New" panose="02070309020205020404" pitchFamily="49" charset="0"/>
                <a:cs typeface="Courier New" panose="02070309020205020404" pitchFamily="49" charset="0"/>
              </a:rPr>
              <a:t>.</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spTree>
    <p:extLst>
      <p:ext uri="{BB962C8B-B14F-4D97-AF65-F5344CB8AC3E}">
        <p14:creationId xmlns:p14="http://schemas.microsoft.com/office/powerpoint/2010/main" val="168713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72973" y="2765946"/>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bis</a:t>
            </a:r>
            <a:r>
              <a:rPr lang="en-US" b="1" dirty="0"/>
              <a:t> : </a:t>
            </a:r>
            <a:r>
              <a:rPr lang="en-US" dirty="0">
                <a:solidFill>
                  <a:srgbClr val="FF0000"/>
                </a:solidFill>
              </a:rPr>
              <a:t>Specify test database</a:t>
            </a:r>
          </a:p>
        </p:txBody>
      </p:sp>
      <p:sp>
        <p:nvSpPr>
          <p:cNvPr id="6" name="ZoneTexte 5"/>
          <p:cNvSpPr txBox="1"/>
          <p:nvPr/>
        </p:nvSpPr>
        <p:spPr>
          <a:xfrm>
            <a:off x="5272713" y="4256815"/>
            <a:ext cx="3600109" cy="2800767"/>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Three possibilities : </a:t>
            </a:r>
          </a:p>
          <a:p>
            <a:pPr fontAlgn="auto">
              <a:spcBef>
                <a:spcPts val="0"/>
              </a:spcBef>
              <a:spcAft>
                <a:spcPts val="0"/>
              </a:spcAft>
              <a:defRPr/>
            </a:pPr>
            <a:r>
              <a:rPr lang="en-US" sz="1600" dirty="0">
                <a:latin typeface="+mn-lt"/>
              </a:rPr>
              <a:t>	Complementary</a:t>
            </a:r>
          </a:p>
          <a:p>
            <a:pPr fontAlgn="auto">
              <a:spcBef>
                <a:spcPts val="0"/>
              </a:spcBef>
              <a:spcAft>
                <a:spcPts val="0"/>
              </a:spcAft>
              <a:defRPr/>
            </a:pPr>
            <a:r>
              <a:rPr lang="en-US" sz="1600" dirty="0">
                <a:latin typeface="+mn-lt"/>
              </a:rPr>
              <a:t>	Specific</a:t>
            </a:r>
          </a:p>
          <a:p>
            <a:pPr fontAlgn="auto">
              <a:spcBef>
                <a:spcPts val="0"/>
              </a:spcBef>
              <a:spcAft>
                <a:spcPts val="0"/>
              </a:spcAft>
              <a:defRPr/>
            </a:pPr>
            <a:r>
              <a:rPr lang="en-US" sz="1600" dirty="0">
                <a:latin typeface="+mn-lt"/>
              </a:rPr>
              <a:t>	None</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Complementary</a:t>
            </a:r>
            <a:r>
              <a:rPr lang="en-US" sz="1600" dirty="0">
                <a:latin typeface="+mn-lt"/>
              </a:rPr>
              <a:t> (default)</a:t>
            </a:r>
          </a:p>
          <a:p>
            <a:pPr fontAlgn="auto">
              <a:spcBef>
                <a:spcPts val="0"/>
              </a:spcBef>
              <a:spcAft>
                <a:spcPts val="0"/>
              </a:spcAft>
              <a:defRPr/>
            </a:pPr>
            <a:r>
              <a:rPr lang="en-US" sz="1600" dirty="0">
                <a:latin typeface="+mn-lt"/>
              </a:rPr>
              <a:t>The test database is the complementary of the train database according to the chosen sample percentage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Flèche vers le bas 9"/>
          <p:cNvSpPr/>
          <p:nvPr/>
        </p:nvSpPr>
        <p:spPr>
          <a:xfrm rot="16200000">
            <a:off x="760113" y="5716833"/>
            <a:ext cx="172084"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466176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6396"/>
          <p:cNvPicPr>
            <a:picLocks noChangeAspect="1"/>
          </p:cNvPicPr>
          <p:nvPr/>
        </p:nvPicPr>
        <p:blipFill>
          <a:blip r:embed="rId2"/>
          <a:stretch>
            <a:fillRect/>
          </a:stretch>
        </p:blipFill>
        <p:spPr>
          <a:xfrm>
            <a:off x="297932" y="4385080"/>
            <a:ext cx="2815349" cy="2435194"/>
          </a:xfrm>
          <a:prstGeom prst="rect">
            <a:avLst/>
          </a:prstGeom>
        </p:spPr>
      </p:pic>
      <p:pic>
        <p:nvPicPr>
          <p:cNvPr id="16395" name="Picture 16394"/>
          <p:cNvPicPr>
            <a:picLocks noChangeAspect="1"/>
          </p:cNvPicPr>
          <p:nvPr/>
        </p:nvPicPr>
        <p:blipFill>
          <a:blip r:embed="rId3"/>
          <a:stretch>
            <a:fillRect/>
          </a:stretch>
        </p:blipFill>
        <p:spPr>
          <a:xfrm>
            <a:off x="3432988" y="4608349"/>
            <a:ext cx="1664086" cy="943238"/>
          </a:xfrm>
          <a:prstGeom prst="rect">
            <a:avLst/>
          </a:prstGeom>
        </p:spPr>
      </p:pic>
      <p:pic>
        <p:nvPicPr>
          <p:cNvPr id="5" name="Picture 4"/>
          <p:cNvPicPr>
            <a:picLocks noChangeAspect="1"/>
          </p:cNvPicPr>
          <p:nvPr/>
        </p:nvPicPr>
        <p:blipFill>
          <a:blip r:embed="rId4"/>
          <a:stretch>
            <a:fillRect/>
          </a:stretch>
        </p:blipFill>
        <p:spPr>
          <a:xfrm>
            <a:off x="297932" y="1963894"/>
            <a:ext cx="2814806" cy="237886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474" y="2457045"/>
            <a:ext cx="2423750" cy="602923"/>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70</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a : Build the first dictionary for the </a:t>
            </a:r>
            <a:r>
              <a:rPr lang="en-US" sz="1400" b="1" dirty="0">
                <a:solidFill>
                  <a:srgbClr val="FF0000"/>
                </a:solidFill>
                <a:latin typeface="Courier New" panose="02070309020205020404" pitchFamily="49" charset="0"/>
                <a:cs typeface="Courier New" panose="02070309020205020404" pitchFamily="49" charset="0"/>
              </a:rPr>
              <a:t>Accidents.txt</a:t>
            </a:r>
            <a:r>
              <a:rPr lang="en-US" sz="1800" dirty="0">
                <a:solidFill>
                  <a:srgbClr val="FF0000"/>
                </a:solidFill>
              </a:rPr>
              <a:t> table</a:t>
            </a:r>
          </a:p>
        </p:txBody>
      </p:sp>
      <p:sp>
        <p:nvSpPr>
          <p:cNvPr id="14" name="ZoneTexte 13"/>
          <p:cNvSpPr txBox="1"/>
          <p:nvPr/>
        </p:nvSpPr>
        <p:spPr>
          <a:xfrm>
            <a:off x="5360772" y="2777066"/>
            <a:ext cx="3862741" cy="2431435"/>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1.</a:t>
            </a:r>
            <a:r>
              <a:rPr lang="en-US" sz="1600" dirty="0">
                <a:latin typeface="+mn-lt"/>
              </a:rPr>
              <a:t> In pane</a:t>
            </a:r>
          </a:p>
          <a:p>
            <a:pPr marL="285750" indent="-285750" fontAlgn="auto">
              <a:spcBef>
                <a:spcPts val="0"/>
              </a:spcBef>
              <a:spcAft>
                <a:spcPts val="0"/>
              </a:spcAft>
              <a:buFontTx/>
              <a:buChar char="•"/>
              <a:defRPr/>
            </a:pPr>
            <a:r>
              <a:rPr lang="en-US" sz="1600" dirty="0">
                <a:latin typeface="+mn-lt"/>
              </a:rPr>
              <a:t>Click on button </a:t>
            </a:r>
            <a:r>
              <a:rPr lang="en-US" sz="1600" i="1" dirty="0">
                <a:latin typeface="+mn-lt"/>
              </a:rPr>
              <a:t>Build dictionary…</a:t>
            </a:r>
          </a:p>
          <a:p>
            <a:pPr marL="285750" indent="-285750" fontAlgn="auto">
              <a:spcBef>
                <a:spcPts val="0"/>
              </a:spcBef>
              <a:spcAft>
                <a:spcPts val="0"/>
              </a:spcAft>
              <a:defRPr/>
            </a:pPr>
            <a:r>
              <a:rPr lang="en-US" sz="1600" dirty="0"/>
              <a:t> </a:t>
            </a:r>
            <a:r>
              <a:rPr lang="en-US" sz="1400" dirty="0">
                <a:latin typeface="+mn-lt"/>
              </a:rPr>
              <a:t> </a:t>
            </a:r>
          </a:p>
          <a:p>
            <a:pPr fontAlgn="auto">
              <a:spcBef>
                <a:spcPts val="0"/>
              </a:spcBef>
              <a:spcAft>
                <a:spcPts val="0"/>
              </a:spcAft>
              <a:defRPr/>
            </a:pPr>
            <a:r>
              <a:rPr lang="en-US" sz="1600" dirty="0">
                <a:solidFill>
                  <a:srgbClr val="FF0000"/>
                </a:solidFill>
                <a:latin typeface="+mn-lt"/>
              </a:rPr>
              <a:t>2.</a:t>
            </a:r>
            <a:r>
              <a:rPr lang="en-US" sz="1600" dirty="0">
                <a:latin typeface="+mn-lt"/>
              </a:rPr>
              <a:t> Build the first dictionary</a:t>
            </a:r>
          </a:p>
          <a:p>
            <a:pPr marL="285750" indent="-285750" fontAlgn="auto">
              <a:spcBef>
                <a:spcPts val="0"/>
              </a:spcBef>
              <a:spcAft>
                <a:spcPts val="0"/>
              </a:spcAft>
              <a:buFontTx/>
              <a:buChar char="•"/>
              <a:defRPr/>
            </a:pPr>
            <a:r>
              <a:rPr lang="en-US" sz="1600" dirty="0">
                <a:latin typeface="+mn-lt"/>
              </a:rPr>
              <a:t>Specify the data table file: </a:t>
            </a:r>
            <a:r>
              <a:rPr lang="en-US" sz="1100" b="1" dirty="0">
                <a:latin typeface="Courier New" panose="02070309020205020404" pitchFamily="49" charset="0"/>
                <a:cs typeface="Courier New" panose="02070309020205020404" pitchFamily="49" charset="0"/>
              </a:rPr>
              <a:t>Accidents.txt</a:t>
            </a:r>
            <a:endParaRPr lang="en-US" sz="7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r>
              <a:rPr lang="en-US" sz="1600" dirty="0">
                <a:latin typeface="+mn-lt"/>
              </a:rPr>
              <a:t>Specify the dictionary name : </a:t>
            </a:r>
            <a:r>
              <a:rPr lang="en-US" sz="1050" b="1" dirty="0">
                <a:latin typeface="Courier New" panose="02070309020205020404" pitchFamily="49" charset="0"/>
                <a:cs typeface="Courier New" panose="02070309020205020404" pitchFamily="49" charset="0"/>
              </a:rPr>
              <a:t>Accident</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pic>
        <p:nvPicPr>
          <p:cNvPr id="3" name="Picture 4"/>
          <p:cNvPicPr>
            <a:picLocks noChangeAspect="1" noChangeArrowheads="1"/>
          </p:cNvPicPr>
          <p:nvPr/>
        </p:nvPicPr>
        <p:blipFill>
          <a:blip r:embed="rId6"/>
          <a:srcRect/>
          <a:stretch>
            <a:fillRect/>
          </a:stretch>
        </p:blipFill>
        <p:spPr bwMode="auto">
          <a:xfrm>
            <a:off x="6603103" y="2955527"/>
            <a:ext cx="1009650" cy="390525"/>
          </a:xfrm>
          <a:prstGeom prst="rect">
            <a:avLst/>
          </a:prstGeom>
          <a:noFill/>
          <a:ln w="9525">
            <a:noFill/>
            <a:miter lim="800000"/>
            <a:headEnd/>
            <a:tailEnd/>
          </a:ln>
        </p:spPr>
      </p:pic>
      <p:cxnSp>
        <p:nvCxnSpPr>
          <p:cNvPr id="15" name="Connecteur droit avec flèche 14"/>
          <p:cNvCxnSpPr>
            <a:endCxn id="21" idx="2"/>
          </p:cNvCxnSpPr>
          <p:nvPr/>
        </p:nvCxnSpPr>
        <p:spPr>
          <a:xfrm rot="10800000">
            <a:off x="4563281" y="2747750"/>
            <a:ext cx="915168" cy="67926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7" cstate="print"/>
          <a:stretch>
            <a:fillRect/>
          </a:stretch>
        </p:blipFill>
        <p:spPr bwMode="auto">
          <a:xfrm>
            <a:off x="142341" y="677250"/>
            <a:ext cx="464762" cy="236190"/>
          </a:xfrm>
          <a:prstGeom prst="rect">
            <a:avLst/>
          </a:prstGeom>
          <a:noFill/>
          <a:ln w="9525">
            <a:noFill/>
            <a:miter lim="800000"/>
            <a:headEnd/>
            <a:tailEnd/>
          </a:ln>
          <a:effectLst/>
        </p:spPr>
      </p:pic>
      <p:sp>
        <p:nvSpPr>
          <p:cNvPr id="20" name="Flèche vers le bas 19"/>
          <p:cNvSpPr/>
          <p:nvPr/>
        </p:nvSpPr>
        <p:spPr>
          <a:xfrm rot="5400000">
            <a:off x="3314211" y="5528962"/>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3941376" y="2603094"/>
            <a:ext cx="1243810" cy="14465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0009" y="2277585"/>
            <a:ext cx="2009709" cy="12915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avec flèche 14"/>
          <p:cNvCxnSpPr>
            <a:endCxn id="22" idx="3"/>
          </p:cNvCxnSpPr>
          <p:nvPr/>
        </p:nvCxnSpPr>
        <p:spPr>
          <a:xfrm rot="10800000">
            <a:off x="2929719" y="2342161"/>
            <a:ext cx="2548733" cy="1805694"/>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87328" y="4182118"/>
            <a:ext cx="1064110" cy="12061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eur droit avec flèche 14"/>
          <p:cNvCxnSpPr>
            <a:endCxn id="28" idx="3"/>
          </p:cNvCxnSpPr>
          <p:nvPr/>
        </p:nvCxnSpPr>
        <p:spPr>
          <a:xfrm rot="10800000">
            <a:off x="2051439" y="4242425"/>
            <a:ext cx="3427019" cy="162605"/>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04677" y="5068276"/>
            <a:ext cx="847970" cy="1680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eur droit avec flèche 14"/>
          <p:cNvCxnSpPr>
            <a:endCxn id="33" idx="3"/>
          </p:cNvCxnSpPr>
          <p:nvPr/>
        </p:nvCxnSpPr>
        <p:spPr>
          <a:xfrm rot="5400000">
            <a:off x="5020345" y="4694181"/>
            <a:ext cx="490414" cy="425809"/>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172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71</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b : Repeat for the </a:t>
            </a:r>
            <a:r>
              <a:rPr lang="en-US" sz="1400" b="1" dirty="0">
                <a:solidFill>
                  <a:srgbClr val="FF0000"/>
                </a:solidFill>
                <a:latin typeface="Courier New" panose="02070309020205020404" pitchFamily="49" charset="0"/>
                <a:cs typeface="Courier New" panose="02070309020205020404" pitchFamily="49" charset="0"/>
              </a:rPr>
              <a:t>Vehicles.txt</a:t>
            </a:r>
            <a:r>
              <a:rPr lang="en-US" sz="1800" dirty="0">
                <a:solidFill>
                  <a:srgbClr val="FF0000"/>
                </a:solidFill>
              </a:rPr>
              <a:t> table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18" name="Picture 17"/>
          <p:cNvPicPr>
            <a:picLocks noChangeAspect="1"/>
          </p:cNvPicPr>
          <p:nvPr/>
        </p:nvPicPr>
        <p:blipFill>
          <a:blip r:embed="rId3"/>
          <a:stretch>
            <a:fillRect/>
          </a:stretch>
        </p:blipFill>
        <p:spPr>
          <a:xfrm>
            <a:off x="1895268" y="2429207"/>
            <a:ext cx="5114925" cy="4210050"/>
          </a:xfrm>
          <a:prstGeom prst="rect">
            <a:avLst/>
          </a:prstGeom>
        </p:spPr>
      </p:pic>
      <p:sp>
        <p:nvSpPr>
          <p:cNvPr id="31" name="Flèche vers le bas 19"/>
          <p:cNvSpPr/>
          <p:nvPr/>
        </p:nvSpPr>
        <p:spPr>
          <a:xfrm rot="5400000">
            <a:off x="7236145" y="4932616"/>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1964013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16388"/>
          <p:cNvPicPr>
            <a:picLocks noChangeAspect="1"/>
          </p:cNvPicPr>
          <p:nvPr/>
        </p:nvPicPr>
        <p:blipFill>
          <a:blip r:embed="rId2"/>
          <a:stretch>
            <a:fillRect/>
          </a:stretch>
        </p:blipFill>
        <p:spPr>
          <a:xfrm>
            <a:off x="142341" y="4539354"/>
            <a:ext cx="2713273" cy="2213775"/>
          </a:xfrm>
          <a:prstGeom prst="rect">
            <a:avLst/>
          </a:prstGeom>
        </p:spPr>
      </p:pic>
      <p:pic>
        <p:nvPicPr>
          <p:cNvPr id="17" name="Picture 16"/>
          <p:cNvPicPr>
            <a:picLocks noChangeAspect="1"/>
          </p:cNvPicPr>
          <p:nvPr/>
        </p:nvPicPr>
        <p:blipFill>
          <a:blip r:embed="rId3"/>
          <a:stretch>
            <a:fillRect/>
          </a:stretch>
        </p:blipFill>
        <p:spPr>
          <a:xfrm>
            <a:off x="142342" y="1979003"/>
            <a:ext cx="2919744" cy="2403216"/>
          </a:xfrm>
          <a:prstGeom prst="rect">
            <a:avLst/>
          </a:prstGeom>
        </p:spPr>
      </p:pic>
      <p:sp>
        <p:nvSpPr>
          <p:cNvPr id="14" name="ZoneTexte 13"/>
          <p:cNvSpPr txBox="1"/>
          <p:nvPr/>
        </p:nvSpPr>
        <p:spPr>
          <a:xfrm>
            <a:off x="5708252" y="1945784"/>
            <a:ext cx="3901761" cy="2062103"/>
          </a:xfrm>
          <a:prstGeom prst="rect">
            <a:avLst/>
          </a:prstGeom>
          <a:noFill/>
        </p:spPr>
        <p:txBody>
          <a:bodyPr wrap="square">
            <a:spAutoFit/>
          </a:bodyPr>
          <a:lstStyle/>
          <a:p>
            <a:pPr marL="285750" indent="-285750" fontAlgn="auto">
              <a:spcBef>
                <a:spcPts val="0"/>
              </a:spcBef>
              <a:spcAft>
                <a:spcPts val="0"/>
              </a:spcAft>
              <a:defRPr/>
            </a:pPr>
            <a:endParaRPr lang="fr-FR" sz="1400" dirty="0">
              <a:latin typeface="+mn-lt"/>
            </a:endParaRPr>
          </a:p>
          <a:p>
            <a:pPr fontAlgn="auto">
              <a:spcBef>
                <a:spcPts val="0"/>
              </a:spcBef>
              <a:spcAft>
                <a:spcPts val="0"/>
              </a:spcAft>
              <a:defRPr/>
            </a:pPr>
            <a:r>
              <a:rPr lang="fr-FR" sz="1600" dirty="0">
                <a:solidFill>
                  <a:srgbClr val="FF0000"/>
                </a:solidFill>
                <a:latin typeface="+mn-lt"/>
              </a:rPr>
              <a:t>4.</a:t>
            </a:r>
            <a:r>
              <a:rPr lang="fr-FR" sz="1600" dirty="0">
                <a:latin typeface="+mn-lt"/>
              </a:rPr>
              <a:t> Save in </a:t>
            </a:r>
            <a:r>
              <a:rPr lang="fr-FR" sz="1600" dirty="0" err="1">
                <a:latin typeface="+mn-lt"/>
              </a:rPr>
              <a:t>dictionary</a:t>
            </a:r>
            <a:r>
              <a:rPr lang="fr-FR" sz="1600" dirty="0">
                <a:latin typeface="+mn-lt"/>
              </a:rPr>
              <a:t> file</a:t>
            </a:r>
          </a:p>
          <a:p>
            <a:pPr marL="285750" indent="-285750" fontAlgn="auto">
              <a:spcBef>
                <a:spcPts val="0"/>
              </a:spcBef>
              <a:spcAft>
                <a:spcPts val="0"/>
              </a:spcAft>
              <a:buFont typeface="Arial" panose="020B0604020202020204" pitchFamily="34" charset="0"/>
              <a:buChar char="•"/>
              <a:defRPr/>
            </a:pPr>
            <a:r>
              <a:rPr lang="fr-FR" sz="1600" dirty="0">
                <a:latin typeface="+mn-lt"/>
              </a:rPr>
              <a:t>Close</a:t>
            </a:r>
          </a:p>
          <a:p>
            <a:pPr marL="285750" indent="-285750" fontAlgn="auto">
              <a:spcBef>
                <a:spcPts val="0"/>
              </a:spcBef>
              <a:spcAft>
                <a:spcPts val="0"/>
              </a:spcAft>
              <a:buFontTx/>
              <a:buChar char="•"/>
              <a:defRPr/>
            </a:pPr>
            <a:r>
              <a:rPr lang="en-US" sz="1600" dirty="0">
                <a:latin typeface="+mn-lt"/>
              </a:rPr>
              <a:t>Specify the dictionary file name: 	</a:t>
            </a:r>
            <a:r>
              <a:rPr lang="en-US" sz="1000" b="1" dirty="0" err="1">
                <a:latin typeface="Courier New" panose="02070309020205020404" pitchFamily="49" charset="0"/>
                <a:cs typeface="Courier New" panose="02070309020205020404" pitchFamily="49" charset="0"/>
              </a:rPr>
              <a:t>AccidentsTutorial.kdic</a:t>
            </a:r>
            <a:endParaRPr lang="en-US" sz="10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fr-FR" sz="1600" dirty="0">
                <a:solidFill>
                  <a:srgbClr val="000000"/>
                </a:solidFill>
                <a:latin typeface="Tw Cen MT"/>
              </a:rPr>
              <a:t>Save</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fr-FR" dirty="0" err="1">
                <a:solidFill>
                  <a:schemeClr val="accent1">
                    <a:satMod val="150000"/>
                  </a:schemeClr>
                </a:solidFill>
              </a:rPr>
              <a:t>Build</a:t>
            </a:r>
            <a:r>
              <a:rPr lang="fr-FR" dirty="0">
                <a:solidFill>
                  <a:schemeClr val="accent1">
                    <a:satMod val="150000"/>
                  </a:schemeClr>
                </a:solidFill>
              </a:rPr>
              <a:t> a multi-table </a:t>
            </a:r>
            <a:r>
              <a:rPr lang="fr-FR" dirty="0" err="1">
                <a:solidFill>
                  <a:schemeClr val="accent1">
                    <a:satMod val="150000"/>
                  </a:schemeClr>
                </a:solidFill>
              </a:rPr>
              <a:t>dictionary</a:t>
            </a:r>
            <a:endParaRPr lang="fr-FR" dirty="0">
              <a:solidFill>
                <a:schemeClr val="accent1">
                  <a:satMod val="150000"/>
                </a:schemeClr>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72</a:t>
            </a:fld>
            <a:endParaRPr lang="fr-FR"/>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fr-FR" b="1" dirty="0" err="1"/>
              <a:t>Step</a:t>
            </a:r>
            <a:r>
              <a:rPr lang="fr-FR" b="1" dirty="0"/>
              <a:t> 1: </a:t>
            </a:r>
            <a:r>
              <a:rPr lang="fr-FR" sz="2400" dirty="0" err="1">
                <a:solidFill>
                  <a:srgbClr val="FF0000"/>
                </a:solidFill>
              </a:rPr>
              <a:t>save</a:t>
            </a:r>
            <a:r>
              <a:rPr lang="fr-FR" sz="2400" dirty="0">
                <a:solidFill>
                  <a:srgbClr val="FF0000"/>
                </a:solidFill>
              </a:rPr>
              <a:t> the </a:t>
            </a:r>
            <a:r>
              <a:rPr lang="fr-FR" sz="2400" dirty="0" err="1">
                <a:solidFill>
                  <a:srgbClr val="FF0000"/>
                </a:solidFill>
              </a:rPr>
              <a:t>constructed</a:t>
            </a:r>
            <a:r>
              <a:rPr lang="fr-FR" sz="2400" dirty="0">
                <a:solidFill>
                  <a:srgbClr val="FF0000"/>
                </a:solidFill>
              </a:rPr>
              <a:t> </a:t>
            </a:r>
            <a:r>
              <a:rPr lang="fr-FR" sz="2400" dirty="0" err="1">
                <a:solidFill>
                  <a:srgbClr val="FF0000"/>
                </a:solidFill>
              </a:rPr>
              <a:t>dictionary</a:t>
            </a:r>
            <a:r>
              <a:rPr lang="fr-FR" sz="2400" dirty="0">
                <a:solidFill>
                  <a:srgbClr val="FF0000"/>
                </a:solidFill>
              </a:rPr>
              <a:t> </a:t>
            </a:r>
            <a:r>
              <a:rPr lang="fr-FR" sz="2400" dirty="0" err="1">
                <a:solidFill>
                  <a:srgbClr val="FF0000"/>
                </a:solidFill>
              </a:rPr>
              <a:t>into</a:t>
            </a:r>
            <a:r>
              <a:rPr lang="fr-FR" sz="2400" dirty="0">
                <a:solidFill>
                  <a:srgbClr val="FF0000"/>
                </a:solidFill>
              </a:rPr>
              <a:t> a </a:t>
            </a:r>
            <a:r>
              <a:rPr lang="fr-FR" sz="1800" b="1" dirty="0">
                <a:solidFill>
                  <a:srgbClr val="FF0000"/>
                </a:solidFill>
                <a:latin typeface="Courier New" panose="02070309020205020404" pitchFamily="49" charset="0"/>
                <a:cs typeface="Courier New" panose="02070309020205020404" pitchFamily="49" charset="0"/>
              </a:rPr>
              <a:t>.</a:t>
            </a:r>
            <a:r>
              <a:rPr lang="fr-FR" sz="1800" b="1" dirty="0" err="1">
                <a:solidFill>
                  <a:srgbClr val="FF0000"/>
                </a:solidFill>
                <a:latin typeface="Courier New" panose="02070309020205020404" pitchFamily="49" charset="0"/>
                <a:cs typeface="Courier New" panose="02070309020205020404" pitchFamily="49" charset="0"/>
              </a:rPr>
              <a:t>kdic</a:t>
            </a:r>
            <a:r>
              <a:rPr lang="fr-FR" sz="1800" b="1" dirty="0">
                <a:solidFill>
                  <a:srgbClr val="FF0000"/>
                </a:solidFill>
                <a:latin typeface="Courier New" panose="02070309020205020404" pitchFamily="49" charset="0"/>
                <a:cs typeface="Courier New" panose="02070309020205020404" pitchFamily="49" charset="0"/>
              </a:rPr>
              <a:t> </a:t>
            </a:r>
            <a:r>
              <a:rPr lang="fr-FR" sz="2400" dirty="0">
                <a:solidFill>
                  <a:srgbClr val="FF0000"/>
                </a:solidFill>
              </a:rPr>
              <a:t>file</a:t>
            </a:r>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27" name="Flèche vers le bas 26"/>
          <p:cNvSpPr/>
          <p:nvPr/>
        </p:nvSpPr>
        <p:spPr>
          <a:xfrm rot="5400000">
            <a:off x="3116848" y="4946518"/>
            <a:ext cx="327025" cy="778929"/>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3" name="Picture 2"/>
          <p:cNvPicPr>
            <a:picLocks noChangeAspect="1"/>
          </p:cNvPicPr>
          <p:nvPr/>
        </p:nvPicPr>
        <p:blipFill>
          <a:blip r:embed="rId5"/>
          <a:stretch>
            <a:fillRect/>
          </a:stretch>
        </p:blipFill>
        <p:spPr>
          <a:xfrm>
            <a:off x="3244482" y="3437022"/>
            <a:ext cx="3156604" cy="1532076"/>
          </a:xfrm>
          <a:prstGeom prst="rect">
            <a:avLst/>
          </a:prstGeom>
        </p:spPr>
      </p:pic>
      <p:sp>
        <p:nvSpPr>
          <p:cNvPr id="20" name="Rectangle 19"/>
          <p:cNvSpPr/>
          <p:nvPr/>
        </p:nvSpPr>
        <p:spPr>
          <a:xfrm>
            <a:off x="1979875" y="4203060"/>
            <a:ext cx="357808" cy="14735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avec flèche 14"/>
          <p:cNvCxnSpPr>
            <a:endCxn id="20" idx="3"/>
          </p:cNvCxnSpPr>
          <p:nvPr/>
        </p:nvCxnSpPr>
        <p:spPr>
          <a:xfrm rot="10800000" flipV="1">
            <a:off x="2337683" y="2544251"/>
            <a:ext cx="3485314" cy="1732486"/>
          </a:xfrm>
          <a:prstGeom prst="bentConnector3">
            <a:avLst>
              <a:gd name="adj1" fmla="val 7669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14"/>
          <p:cNvCxnSpPr>
            <a:endCxn id="26" idx="0"/>
          </p:cNvCxnSpPr>
          <p:nvPr/>
        </p:nvCxnSpPr>
        <p:spPr>
          <a:xfrm rot="5400000">
            <a:off x="4550311" y="3302050"/>
            <a:ext cx="1732485" cy="758939"/>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483462" y="4547762"/>
            <a:ext cx="1107241" cy="13897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9743" y="4547662"/>
            <a:ext cx="511544" cy="13212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eur droit avec flèche 14"/>
          <p:cNvCxnSpPr>
            <a:endCxn id="28" idx="0"/>
          </p:cNvCxnSpPr>
          <p:nvPr/>
        </p:nvCxnSpPr>
        <p:spPr>
          <a:xfrm rot="16200000" flipH="1">
            <a:off x="5341360" y="3823506"/>
            <a:ext cx="1216879" cy="231431"/>
          </a:xfrm>
          <a:prstGeom prst="bentConnector3">
            <a:avLst>
              <a:gd name="adj1" fmla="val 2914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28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quarter" idx="1"/>
          </p:nvPr>
        </p:nvSpPr>
        <p:spPr>
          <a:xfrm>
            <a:off x="457199" y="1512348"/>
            <a:ext cx="8583433" cy="551051"/>
          </a:xfrm>
        </p:spPr>
        <p:txBody>
          <a:bodyPr>
            <a:normAutofit fontScale="92500"/>
          </a:bodyPr>
          <a:lstStyle/>
          <a:p>
            <a:pPr>
              <a:buFont typeface="Arial" pitchFamily="34" charset="0"/>
              <a:buChar char="•"/>
            </a:pPr>
            <a:r>
              <a:rPr lang="en-US" b="1" dirty="0"/>
              <a:t>Step 2: </a:t>
            </a:r>
            <a:r>
              <a:rPr lang="en-US" dirty="0">
                <a:solidFill>
                  <a:srgbClr val="FF0000"/>
                </a:solidFill>
              </a:rPr>
              <a:t>Describe the table relationships in the </a:t>
            </a:r>
            <a:r>
              <a:rPr lang="en-US" sz="2200" b="1" dirty="0">
                <a:solidFill>
                  <a:srgbClr val="FF0000"/>
                </a:solidFill>
                <a:latin typeface="Courier New" panose="02070309020205020404" pitchFamily="49" charset="0"/>
                <a:cs typeface="Courier New" panose="02070309020205020404" pitchFamily="49" charset="0"/>
              </a:rPr>
              <a:t>.</a:t>
            </a:r>
            <a:r>
              <a:rPr lang="en-US" sz="2200" b="1" dirty="0" err="1">
                <a:solidFill>
                  <a:srgbClr val="FF0000"/>
                </a:solidFill>
                <a:latin typeface="Courier New" panose="02070309020205020404" pitchFamily="49" charset="0"/>
                <a:cs typeface="Courier New" panose="02070309020205020404" pitchFamily="49" charset="0"/>
              </a:rPr>
              <a:t>kdic</a:t>
            </a:r>
            <a:r>
              <a:rPr lang="en-US" sz="2200" b="1"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rPr>
              <a:t>file</a:t>
            </a:r>
          </a:p>
        </p:txBody>
      </p:sp>
      <p:sp>
        <p:nvSpPr>
          <p:cNvPr id="15" name="Rectangle 14"/>
          <p:cNvSpPr/>
          <p:nvPr/>
        </p:nvSpPr>
        <p:spPr>
          <a:xfrm>
            <a:off x="3096015" y="2106125"/>
            <a:ext cx="3501229" cy="4708981"/>
          </a:xfrm>
          <a:prstGeom prst="rect">
            <a:avLst/>
          </a:prstGeom>
          <a:solidFill>
            <a:srgbClr val="FFFFCC"/>
          </a:solidFill>
        </p:spPr>
        <p:txBody>
          <a:bodyPr wrap="square" anchor="ctr">
            <a:spAutoFit/>
          </a:bodyPr>
          <a:lstStyle/>
          <a:p>
            <a:r>
              <a:rPr lang="en-US" sz="1000" b="1" dirty="0">
                <a:solidFill>
                  <a:srgbClr val="FF0000"/>
                </a:solidFill>
                <a:latin typeface="Courier New" panose="02070309020205020404" pitchFamily="49" charset="0"/>
                <a:cs typeface="Courier New" panose="02070309020205020404" pitchFamily="49" charset="0"/>
              </a:rPr>
              <a:t>Root</a:t>
            </a:r>
            <a:r>
              <a:rPr lang="en-US" sz="1000" b="1" dirty="0">
                <a:latin typeface="Courier New" panose="02070309020205020404" pitchFamily="49" charset="0"/>
                <a:cs typeface="Courier New" panose="02070309020205020404" pitchFamily="49" charset="0"/>
              </a:rPr>
              <a:t> Dictionary Accident</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Gravity;	</a:t>
            </a:r>
          </a:p>
          <a:p>
            <a:r>
              <a:rPr lang="en-US" sz="1000" b="1" dirty="0">
                <a:latin typeface="Courier New" panose="02070309020205020404" pitchFamily="49" charset="0"/>
                <a:cs typeface="Courier New" panose="02070309020205020404" pitchFamily="49" charset="0"/>
              </a:rPr>
              <a:t>	Date	Date;	</a:t>
            </a:r>
          </a:p>
          <a:p>
            <a:r>
              <a:rPr lang="en-US" sz="1000" b="1" dirty="0">
                <a:latin typeface="Courier New" panose="02070309020205020404" pitchFamily="49" charset="0"/>
                <a:cs typeface="Courier New" panose="02070309020205020404" pitchFamily="49" charset="0"/>
              </a:rPr>
              <a:t>	Time	Hour;	</a:t>
            </a:r>
          </a:p>
          <a:p>
            <a:r>
              <a:rPr lang="en-US" sz="1000" b="1" dirty="0">
                <a:latin typeface="Courier New" panose="02070309020205020404" pitchFamily="49" charset="0"/>
                <a:cs typeface="Courier New" panose="02070309020205020404" pitchFamily="49" charset="0"/>
              </a:rPr>
              <a:t>	Categorical	Light;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 </a:t>
            </a:r>
            <a:r>
              <a:rPr lang="en-US" sz="1000" b="1" dirty="0">
                <a:latin typeface="Courier New" panose="02070309020205020404" pitchFamily="49" charset="0"/>
                <a:cs typeface="Courier New" panose="02070309020205020404" pitchFamily="49" charset="0"/>
              </a:rPr>
              <a:t>Department;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Commune;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InAgglomeration</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IntersectionType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Weather;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CollisionType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PostalAddress</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FF0000"/>
                </a:solidFill>
                <a:latin typeface="Courier New" panose="02070309020205020404" pitchFamily="49" charset="0"/>
                <a:cs typeface="Courier New" panose="02070309020205020404" pitchFamily="49" charset="0"/>
              </a:rPr>
              <a:t>Table(Vehicle) Vehicles;</a:t>
            </a:r>
          </a:p>
          <a:p>
            <a:r>
              <a:rPr lang="en-US" sz="1000" b="1" dirty="0">
                <a:latin typeface="Courier New" panose="02070309020205020404" pitchFamily="49" charset="0"/>
                <a:cs typeface="Courier New" panose="02070309020205020404" pitchFamily="49" charset="0"/>
              </a:rPr>
              <a: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Dictionary	Vehicle</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 </a:t>
            </a:r>
            <a:r>
              <a:rPr lang="en-US" sz="1000" b="1" dirty="0" err="1">
                <a:solidFill>
                  <a:srgbClr val="FF0000"/>
                </a:solidFill>
                <a:latin typeface="Courier New" panose="02070309020205020404" pitchFamily="49" charset="0"/>
                <a:cs typeface="Courier New" panose="02070309020205020404" pitchFamily="49" charset="0"/>
              </a:rPr>
              <a:t>VehicleId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VehicleId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Direction;	</a:t>
            </a:r>
          </a:p>
          <a:p>
            <a:r>
              <a:rPr lang="en-US" sz="1000" b="1" dirty="0">
                <a:latin typeface="Courier New" panose="02070309020205020404" pitchFamily="49" charset="0"/>
                <a:cs typeface="Courier New" panose="02070309020205020404" pitchFamily="49" charset="0"/>
              </a:rPr>
              <a:t>	Categorical	Category;	</a:t>
            </a:r>
          </a:p>
          <a:p>
            <a:r>
              <a:rPr lang="en-US" sz="1000" b="1" dirty="0">
                <a:latin typeface="Courier New" panose="02070309020205020404" pitchFamily="49" charset="0"/>
                <a:cs typeface="Courier New" panose="02070309020205020404" pitchFamily="49" charset="0"/>
              </a:rPr>
              <a:t>	Numerical	</a:t>
            </a:r>
            <a:r>
              <a:rPr lang="en-US" sz="1000" b="1" dirty="0" err="1">
                <a:latin typeface="Courier New" panose="02070309020205020404" pitchFamily="49" charset="0"/>
                <a:cs typeface="Courier New" panose="02070309020205020404" pitchFamily="49" charset="0"/>
              </a:rPr>
              <a:t>PassengerNumber</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FixedObstacle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MobileObstacle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ImpactPoint</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Maneuver;	</a:t>
            </a:r>
          </a:p>
          <a:p>
            <a:r>
              <a:rPr lang="en-US" sz="1000" b="1" dirty="0">
                <a:latin typeface="Courier New" panose="02070309020205020404" pitchFamily="49" charset="0"/>
                <a:cs typeface="Courier New" panose="02070309020205020404" pitchFamily="49" charset="0"/>
              </a:rPr>
              <a:t>};</a:t>
            </a: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73</a:t>
            </a:fld>
            <a:endParaRPr lang="en-US" dirty="0"/>
          </a:p>
        </p:txBody>
      </p:sp>
      <p:sp>
        <p:nvSpPr>
          <p:cNvPr id="14" name="ZoneTexte 13"/>
          <p:cNvSpPr txBox="1"/>
          <p:nvPr/>
        </p:nvSpPr>
        <p:spPr>
          <a:xfrm>
            <a:off x="0" y="2205481"/>
            <a:ext cx="3096015" cy="467820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5.</a:t>
            </a:r>
            <a:r>
              <a:rPr lang="en-US" sz="1600" dirty="0">
                <a:latin typeface="+mn-lt"/>
              </a:rPr>
              <a:t> Open the dictionary file </a:t>
            </a:r>
          </a:p>
          <a:p>
            <a:pPr fontAlgn="auto">
              <a:spcBef>
                <a:spcPts val="0"/>
              </a:spcBef>
              <a:spcAft>
                <a:spcPts val="0"/>
              </a:spcAft>
              <a:defRPr/>
            </a:pPr>
            <a:r>
              <a:rPr lang="en-US" sz="1600" dirty="0">
                <a:latin typeface="+mn-lt"/>
              </a:rPr>
              <a:t>    with a text editor </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5.1 </a:t>
            </a:r>
            <a:r>
              <a:rPr lang="en-US" sz="1400" dirty="0">
                <a:latin typeface="+mn-lt"/>
              </a:rPr>
              <a:t>Specify the root entity</a:t>
            </a:r>
          </a:p>
          <a:p>
            <a:pPr fontAlgn="auto">
              <a:spcBef>
                <a:spcPts val="0"/>
              </a:spcBef>
              <a:spcAft>
                <a:spcPts val="0"/>
              </a:spcAft>
              <a:defRPr/>
            </a:pPr>
            <a:endParaRPr lang="en-US" sz="1400" dirty="0">
              <a:latin typeface="+mn-lt"/>
            </a:endParaRPr>
          </a:p>
          <a:p>
            <a:pPr fontAlgn="auto">
              <a:spcBef>
                <a:spcPts val="0"/>
              </a:spcBef>
              <a:spcAft>
                <a:spcPts val="0"/>
              </a:spcAft>
              <a:defRPr/>
            </a:pPr>
            <a:r>
              <a:rPr lang="en-US" sz="1400" dirty="0">
                <a:solidFill>
                  <a:srgbClr val="FF0000"/>
                </a:solidFill>
                <a:latin typeface="+mn-lt"/>
              </a:rPr>
              <a:t>5.2</a:t>
            </a:r>
            <a:r>
              <a:rPr lang="en-US" sz="1400" dirty="0">
                <a:latin typeface="+mn-lt"/>
              </a:rPr>
              <a:t> Fix the types of the fields in </a:t>
            </a:r>
            <a:r>
              <a:rPr lang="en-US" sz="1400" b="1" dirty="0">
                <a:solidFill>
                  <a:srgbClr val="00B050"/>
                </a:solidFill>
                <a:latin typeface="+mn-lt"/>
              </a:rPr>
              <a:t>green</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5.4 </a:t>
            </a:r>
            <a:r>
              <a:rPr lang="en-US" sz="1400" dirty="0">
                <a:solidFill>
                  <a:srgbClr val="000000"/>
                </a:solidFill>
                <a:latin typeface="+mn-lt"/>
              </a:rPr>
              <a:t>Specify the relation between</a:t>
            </a:r>
          </a:p>
          <a:p>
            <a:pPr fontAlgn="auto">
              <a:spcBef>
                <a:spcPts val="0"/>
              </a:spcBef>
              <a:spcAft>
                <a:spcPts val="0"/>
              </a:spcAft>
              <a:defRPr/>
            </a:pPr>
            <a:r>
              <a:rPr lang="en-US" sz="1400" dirty="0">
                <a:solidFill>
                  <a:srgbClr val="000000"/>
                </a:solidFill>
                <a:latin typeface="+mn-lt"/>
              </a:rPr>
              <a:t> the root entity and the secondary entity</a:t>
            </a:r>
          </a:p>
          <a:p>
            <a:pPr fontAlgn="auto">
              <a:spcBef>
                <a:spcPts val="0"/>
              </a:spcBef>
              <a:spcAft>
                <a:spcPts val="0"/>
              </a:spcAft>
              <a:defRPr/>
            </a:pPr>
            <a:r>
              <a:rPr lang="en-US" sz="1100" dirty="0">
                <a:solidFill>
                  <a:srgbClr val="000000"/>
                </a:solidFill>
                <a:latin typeface="+mn-lt"/>
              </a:rPr>
              <a:t>        Add a variable per relation to root dictionary</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Table</a:t>
            </a:r>
            <a:r>
              <a:rPr lang="en-US" sz="1000" dirty="0">
                <a:solidFill>
                  <a:srgbClr val="000000"/>
                </a:solidFill>
                <a:latin typeface="+mn-lt"/>
              </a:rPr>
              <a:t> for 0-n relationship</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Entity</a:t>
            </a:r>
            <a:r>
              <a:rPr lang="en-US" sz="1000" dirty="0">
                <a:solidFill>
                  <a:srgbClr val="000000"/>
                </a:solidFill>
                <a:latin typeface="+mn-lt"/>
              </a:rPr>
              <a:t> for 0-1 relationship</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fontAlgn="auto">
              <a:spcBef>
                <a:spcPts val="0"/>
              </a:spcBef>
              <a:spcAft>
                <a:spcPts val="0"/>
              </a:spcAft>
              <a:defRPr/>
            </a:pPr>
            <a:endParaRPr lang="en-US" sz="1000" dirty="0">
              <a:solidFill>
                <a:srgbClr val="FF0000"/>
              </a:solidFill>
              <a:latin typeface="+mn-lt"/>
            </a:endParaRPr>
          </a:p>
          <a:p>
            <a:pPr lvl="0" fontAlgn="auto">
              <a:spcBef>
                <a:spcPts val="0"/>
              </a:spcBef>
              <a:spcAft>
                <a:spcPts val="0"/>
              </a:spcAft>
              <a:defRPr/>
            </a:pPr>
            <a:r>
              <a:rPr lang="en-US" sz="1600" dirty="0">
                <a:solidFill>
                  <a:srgbClr val="FF0000"/>
                </a:solidFill>
                <a:latin typeface="Tw Cen MT"/>
              </a:rPr>
              <a:t>6.</a:t>
            </a:r>
            <a:r>
              <a:rPr lang="en-US" sz="1600" dirty="0">
                <a:solidFill>
                  <a:srgbClr val="000000"/>
                </a:solidFill>
                <a:latin typeface="Tw Cen MT"/>
              </a:rPr>
              <a:t> Save the dictionary file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cxnSp>
        <p:nvCxnSpPr>
          <p:cNvPr id="26" name="Connecteur droit avec flèche 14"/>
          <p:cNvCxnSpPr>
            <a:endCxn id="69" idx="1"/>
          </p:cNvCxnSpPr>
          <p:nvPr/>
        </p:nvCxnSpPr>
        <p:spPr>
          <a:xfrm flipV="1">
            <a:off x="2072148" y="2329734"/>
            <a:ext cx="1090131" cy="76005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14"/>
          <p:cNvCxnSpPr>
            <a:stCxn id="41" idx="1"/>
            <a:endCxn id="76" idx="3"/>
          </p:cNvCxnSpPr>
          <p:nvPr/>
        </p:nvCxnSpPr>
        <p:spPr>
          <a:xfrm rot="10800000" flipV="1">
            <a:off x="6398461" y="4293730"/>
            <a:ext cx="336609" cy="640056"/>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ZoneTexte 13"/>
          <p:cNvSpPr txBox="1"/>
          <p:nvPr/>
        </p:nvSpPr>
        <p:spPr>
          <a:xfrm>
            <a:off x="6735069" y="3816676"/>
            <a:ext cx="2305563" cy="954107"/>
          </a:xfrm>
          <a:prstGeom prst="rect">
            <a:avLst/>
          </a:prstGeom>
          <a:noFill/>
        </p:spPr>
        <p:txBody>
          <a:bodyPr wrap="square">
            <a:spAutoFit/>
          </a:bodyPr>
          <a:lstStyle/>
          <a:p>
            <a:pPr marL="0" lvl="1" fontAlgn="auto">
              <a:spcBef>
                <a:spcPts val="0"/>
              </a:spcBef>
              <a:spcAft>
                <a:spcPts val="0"/>
              </a:spcAft>
              <a:defRPr/>
            </a:pPr>
            <a:r>
              <a:rPr lang="en-US" sz="1400" dirty="0">
                <a:solidFill>
                  <a:srgbClr val="FF0000"/>
                </a:solidFill>
                <a:latin typeface="+mn-lt"/>
              </a:rPr>
              <a:t>5.3 </a:t>
            </a:r>
            <a:r>
              <a:rPr lang="en-US" sz="1400" dirty="0">
                <a:latin typeface="+mn-lt"/>
              </a:rPr>
              <a:t>Specify the key fields </a:t>
            </a:r>
          </a:p>
          <a:p>
            <a:pPr marL="0" lvl="1" fontAlgn="auto">
              <a:spcBef>
                <a:spcPts val="0"/>
              </a:spcBef>
              <a:spcAft>
                <a:spcPts val="0"/>
              </a:spcAft>
              <a:defRPr/>
            </a:pPr>
            <a:r>
              <a:rPr lang="en-US" sz="1400" dirty="0">
                <a:latin typeface="+mn-lt"/>
              </a:rPr>
              <a:t>      for each entity</a:t>
            </a:r>
          </a:p>
          <a:p>
            <a:pPr marL="0" lvl="1" fontAlgn="auto">
              <a:spcBef>
                <a:spcPts val="0"/>
              </a:spcBef>
              <a:spcAft>
                <a:spcPts val="0"/>
              </a:spcAft>
              <a:defRPr/>
            </a:pPr>
            <a:r>
              <a:rPr lang="en-US" sz="1000" dirty="0">
                <a:latin typeface="+mn-lt"/>
              </a:rPr>
              <a:t>         Key fields must be Categorical</a:t>
            </a:r>
          </a:p>
          <a:p>
            <a:pPr marL="0" lvl="1" fontAlgn="auto">
              <a:spcBef>
                <a:spcPts val="0"/>
              </a:spcBef>
              <a:spcAft>
                <a:spcPts val="0"/>
              </a:spcAft>
              <a:defRPr/>
            </a:pPr>
            <a:r>
              <a:rPr lang="en-US" sz="1000" dirty="0">
                <a:latin typeface="+mn-lt"/>
              </a:rPr>
              <a:t>         and not derived</a:t>
            </a: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cxnSp>
        <p:nvCxnSpPr>
          <p:cNvPr id="56" name="Connecteur droit avec flèche 14"/>
          <p:cNvCxnSpPr>
            <a:stCxn id="41" idx="1"/>
            <a:endCxn id="74" idx="3"/>
          </p:cNvCxnSpPr>
          <p:nvPr/>
        </p:nvCxnSpPr>
        <p:spPr>
          <a:xfrm rot="10800000">
            <a:off x="5914447" y="2322568"/>
            <a:ext cx="820622" cy="1971163"/>
          </a:xfrm>
          <a:prstGeom prst="bentConnector3">
            <a:avLst>
              <a:gd name="adj1" fmla="val 2034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162279" y="2272063"/>
            <a:ext cx="373711" cy="11534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5039270" y="2264112"/>
            <a:ext cx="875177" cy="11690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4643561" y="4858246"/>
            <a:ext cx="1754899" cy="15107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3627781" y="4397071"/>
            <a:ext cx="1874522" cy="1435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Connecteur droit avec flèche 14"/>
          <p:cNvCxnSpPr>
            <a:endCxn id="90" idx="1"/>
          </p:cNvCxnSpPr>
          <p:nvPr/>
        </p:nvCxnSpPr>
        <p:spPr>
          <a:xfrm flipV="1">
            <a:off x="2483952" y="4468848"/>
            <a:ext cx="1143829" cy="540477"/>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873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467345" y="3349040"/>
            <a:ext cx="2151139" cy="3068018"/>
          </a:xfrm>
          <a:prstGeom prst="rect">
            <a:avLst/>
          </a:prstGeom>
        </p:spPr>
      </p:pic>
      <p:pic>
        <p:nvPicPr>
          <p:cNvPr id="10" name="Picture 9"/>
          <p:cNvPicPr>
            <a:picLocks noChangeAspect="1"/>
          </p:cNvPicPr>
          <p:nvPr/>
        </p:nvPicPr>
        <p:blipFill rotWithShape="1">
          <a:blip r:embed="rId3"/>
          <a:srcRect r="713" b="36385"/>
          <a:stretch/>
        </p:blipFill>
        <p:spPr>
          <a:xfrm>
            <a:off x="872402" y="2576180"/>
            <a:ext cx="1723314" cy="749581"/>
          </a:xfrm>
          <a:prstGeom prst="rect">
            <a:avLst/>
          </a:prstGeom>
          <a:effectLst>
            <a:outerShdw blurRad="50800" dist="38100" dir="2700000" algn="tl" rotWithShape="0">
              <a:prstClr val="black">
                <a:alpha val="40000"/>
              </a:prstClr>
            </a:outerShdw>
            <a:softEdge rad="12700"/>
          </a:effec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Sort data table files </a:t>
            </a:r>
            <a:r>
              <a:rPr lang="en-US" sz="1400" dirty="0">
                <a:solidFill>
                  <a:schemeClr val="accent1">
                    <a:satMod val="150000"/>
                  </a:schemeClr>
                </a:solidFill>
              </a:rPr>
              <a:t>(if necessary)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74</a:t>
            </a:fld>
            <a:endParaRPr lang="en-US" dirty="0"/>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5" name="TextBox 4"/>
          <p:cNvSpPr txBox="1"/>
          <p:nvPr/>
        </p:nvSpPr>
        <p:spPr>
          <a:xfrm>
            <a:off x="1575245" y="1460295"/>
            <a:ext cx="5846472" cy="1092607"/>
          </a:xfrm>
          <a:prstGeom prst="rect">
            <a:avLst/>
          </a:prstGeom>
          <a:noFill/>
        </p:spPr>
        <p:txBody>
          <a:bodyPr wrap="none" rtlCol="0">
            <a:spAutoFit/>
          </a:bodyPr>
          <a:lstStyle/>
          <a:p>
            <a:pPr fontAlgn="auto">
              <a:spcBef>
                <a:spcPts val="0"/>
              </a:spcBef>
              <a:spcAft>
                <a:spcPts val="0"/>
              </a:spcAft>
              <a:defRPr/>
            </a:pPr>
            <a:r>
              <a:rPr lang="en-US" sz="1600" dirty="0">
                <a:latin typeface="+mn-lt"/>
              </a:rPr>
              <a:t>For multi-table analyses data table files must be </a:t>
            </a:r>
            <a:r>
              <a:rPr lang="en-US" sz="1600" u="sng" dirty="0">
                <a:latin typeface="+mn-lt"/>
              </a:rPr>
              <a:t>sorted by their keys</a:t>
            </a:r>
          </a:p>
          <a:p>
            <a:pPr marL="285750" indent="-285750" fontAlgn="auto">
              <a:spcBef>
                <a:spcPts val="0"/>
              </a:spcBef>
              <a:spcAft>
                <a:spcPts val="0"/>
              </a:spcAft>
              <a:buFontTx/>
              <a:buChar char="•"/>
              <a:defRPr/>
            </a:pPr>
            <a:r>
              <a:rPr lang="en-US" sz="1400" dirty="0">
                <a:latin typeface="+mn-lt"/>
              </a:rPr>
              <a:t>Sorting is done only once before any </a:t>
            </a:r>
            <a:r>
              <a:rPr lang="en-US" sz="1400" dirty="0" err="1">
                <a:latin typeface="+mn-lt"/>
              </a:rPr>
              <a:t>Khiops</a:t>
            </a:r>
            <a:r>
              <a:rPr lang="en-US" sz="1400" dirty="0">
                <a:latin typeface="+mn-lt"/>
              </a:rPr>
              <a:t> analysis</a:t>
            </a:r>
          </a:p>
          <a:p>
            <a:pPr marL="742950" lvl="1" indent="-285750" fontAlgn="auto">
              <a:spcBef>
                <a:spcPts val="0"/>
              </a:spcBef>
              <a:spcAft>
                <a:spcPts val="0"/>
              </a:spcAft>
              <a:buFontTx/>
              <a:buChar char="•"/>
              <a:defRPr/>
            </a:pPr>
            <a:r>
              <a:rPr lang="en-US" sz="1050" dirty="0">
                <a:latin typeface="+mn-lt"/>
              </a:rPr>
              <a:t>Note: Records of the root table </a:t>
            </a:r>
            <a:r>
              <a:rPr lang="en-US" sz="1050" b="1" dirty="0">
                <a:latin typeface="+mn-lt"/>
              </a:rPr>
              <a:t>must</a:t>
            </a:r>
            <a:r>
              <a:rPr lang="en-US" sz="1050" dirty="0">
                <a:latin typeface="+mn-lt"/>
              </a:rPr>
              <a:t> be unique by key</a:t>
            </a:r>
          </a:p>
          <a:p>
            <a:pPr marL="285750" indent="-285750" fontAlgn="auto">
              <a:spcBef>
                <a:spcPts val="0"/>
              </a:spcBef>
              <a:spcAft>
                <a:spcPts val="0"/>
              </a:spcAft>
              <a:buFontTx/>
              <a:buChar char="•"/>
              <a:defRPr/>
            </a:pPr>
            <a:r>
              <a:rPr lang="en-US" sz="1400" dirty="0">
                <a:latin typeface="+mn-lt"/>
              </a:rPr>
              <a:t>It is necessary for efficiency, specially when treating large databases</a:t>
            </a:r>
          </a:p>
          <a:p>
            <a:pPr marL="742950" lvl="1" indent="-285750" fontAlgn="auto">
              <a:spcBef>
                <a:spcPts val="0"/>
              </a:spcBef>
              <a:spcAft>
                <a:spcPts val="0"/>
              </a:spcAft>
              <a:buFontTx/>
              <a:buChar char="•"/>
              <a:defRPr/>
            </a:pPr>
            <a:r>
              <a:rPr lang="en-US" sz="1050" dirty="0">
                <a:latin typeface="+mn-lt"/>
              </a:rPr>
              <a:t>Records of the root and secondary tables are read synchronously from their data table files</a:t>
            </a:r>
          </a:p>
        </p:txBody>
      </p:sp>
      <p:cxnSp>
        <p:nvCxnSpPr>
          <p:cNvPr id="21" name="Connecteur droit avec flèche 14"/>
          <p:cNvCxnSpPr>
            <a:endCxn id="80" idx="3"/>
          </p:cNvCxnSpPr>
          <p:nvPr/>
        </p:nvCxnSpPr>
        <p:spPr>
          <a:xfrm rot="10800000">
            <a:off x="2594709" y="3599538"/>
            <a:ext cx="1960011" cy="721238"/>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Connecteur droit avec flèche 14"/>
          <p:cNvCxnSpPr/>
          <p:nvPr/>
        </p:nvCxnSpPr>
        <p:spPr>
          <a:xfrm rot="10800000">
            <a:off x="2514084" y="2957057"/>
            <a:ext cx="1586648" cy="789645"/>
          </a:xfrm>
          <a:prstGeom prst="bentConnector3">
            <a:avLst>
              <a:gd name="adj1" fmla="val 1896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70523" y="4599355"/>
            <a:ext cx="715108" cy="121137"/>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eur droit avec flèche 14"/>
          <p:cNvCxnSpPr>
            <a:endCxn id="92" idx="3"/>
          </p:cNvCxnSpPr>
          <p:nvPr/>
        </p:nvCxnSpPr>
        <p:spPr>
          <a:xfrm rot="10800000">
            <a:off x="2547815" y="4994033"/>
            <a:ext cx="2006904" cy="213093"/>
          </a:xfrm>
          <a:prstGeom prst="bentConnector3">
            <a:avLst>
              <a:gd name="adj1" fmla="val 4988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017462" y="2867272"/>
            <a:ext cx="4234429" cy="3231654"/>
          </a:xfrm>
          <a:prstGeom prst="rect">
            <a:avLst/>
          </a:prstGeom>
          <a:noFill/>
        </p:spPr>
        <p:txBody>
          <a:bodyPr wrap="none" rtlCol="0">
            <a:spAutoFit/>
          </a:bodyPr>
          <a:lstStyle/>
          <a:p>
            <a:pPr fontAlgn="auto">
              <a:spcBef>
                <a:spcPts val="0"/>
              </a:spcBef>
              <a:spcAft>
                <a:spcPts val="0"/>
              </a:spcAft>
              <a:defRPr/>
            </a:pPr>
            <a:r>
              <a:rPr lang="en-US" sz="1600" dirty="0">
                <a:solidFill>
                  <a:srgbClr val="FF0000"/>
                </a:solidFill>
                <a:latin typeface="+mn-lt"/>
              </a:rPr>
              <a:t>1.</a:t>
            </a:r>
            <a:r>
              <a:rPr lang="en-US" sz="1600" dirty="0">
                <a:solidFill>
                  <a:srgbClr val="000000"/>
                </a:solidFill>
                <a:latin typeface="+mn-lt"/>
              </a:rPr>
              <a:t> Open the multi-table dictionary file</a:t>
            </a:r>
          </a:p>
          <a:p>
            <a:pPr fontAlgn="auto">
              <a:spcBef>
                <a:spcPts val="0"/>
              </a:spcBef>
              <a:spcAft>
                <a:spcPts val="0"/>
              </a:spcAft>
              <a:defRPr/>
            </a:pPr>
            <a:r>
              <a:rPr lang="en-US" sz="1200" dirty="0">
                <a:solidFill>
                  <a:srgbClr val="000000"/>
                </a:solidFill>
                <a:latin typeface="+mn-lt"/>
              </a:rPr>
              <a:t>	This allows to obtain the definition of the tables to sort</a:t>
            </a:r>
            <a:endParaRPr lang="en-US" sz="12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000000"/>
              </a:solidFill>
              <a:latin typeface="+mn-lt"/>
            </a:endParaRPr>
          </a:p>
          <a:p>
            <a:pPr marL="0" lvl="1" fontAlgn="auto">
              <a:spcBef>
                <a:spcPts val="0"/>
              </a:spcBef>
              <a:spcAft>
                <a:spcPts val="0"/>
              </a:spcAft>
              <a:defRPr/>
            </a:pPr>
            <a:r>
              <a:rPr lang="en-US" sz="1600" dirty="0">
                <a:solidFill>
                  <a:srgbClr val="FF0000"/>
                </a:solidFill>
                <a:latin typeface="+mn-lt"/>
              </a:rPr>
              <a:t>2.</a:t>
            </a:r>
            <a:r>
              <a:rPr lang="en-US" sz="1600" dirty="0">
                <a:solidFill>
                  <a:srgbClr val="000000"/>
                </a:solidFill>
                <a:latin typeface="+mn-lt"/>
              </a:rPr>
              <a:t> </a:t>
            </a:r>
            <a:r>
              <a:rPr lang="en-US" sz="1600" dirty="0">
                <a:latin typeface="+mn-lt"/>
              </a:rPr>
              <a:t>Menu: </a:t>
            </a:r>
            <a:r>
              <a:rPr lang="en-US" sz="1600" i="1" dirty="0">
                <a:latin typeface="+mn-lt"/>
              </a:rPr>
              <a:t>Tools </a:t>
            </a:r>
            <a:r>
              <a:rPr lang="en-US" sz="1600" dirty="0">
                <a:latin typeface="+mn-lt"/>
              </a:rPr>
              <a:t>→ </a:t>
            </a:r>
            <a:r>
              <a:rPr lang="en-US" sz="1600" i="1" dirty="0">
                <a:latin typeface="+mn-lt"/>
              </a:rPr>
              <a:t> Sort data table by key</a:t>
            </a:r>
            <a:endParaRPr lang="en-US" sz="1600" dirty="0">
              <a:solidFill>
                <a:srgbClr val="FF0000"/>
              </a:solidFill>
              <a:latin typeface="+mn-lt"/>
            </a:endParaRPr>
          </a:p>
          <a:p>
            <a:pPr marL="742950" lvl="2" indent="-285750" fontAlgn="auto">
              <a:spcBef>
                <a:spcPts val="0"/>
              </a:spcBef>
              <a:spcAft>
                <a:spcPts val="0"/>
              </a:spcAft>
              <a:defRPr/>
            </a:pPr>
            <a:r>
              <a:rPr lang="en-US" sz="1200" dirty="0">
                <a:solidFill>
                  <a:srgbClr val="000000"/>
                </a:solidFill>
                <a:latin typeface="+mn-lt"/>
              </a:rPr>
              <a:t>In the </a:t>
            </a:r>
            <a:r>
              <a:rPr lang="en-US" sz="1200" i="1" dirty="0">
                <a:solidFill>
                  <a:srgbClr val="000000"/>
                </a:solidFill>
                <a:latin typeface="+mn-lt"/>
              </a:rPr>
              <a:t>Data table sorter</a:t>
            </a:r>
            <a:r>
              <a:rPr lang="en-US" sz="1200" dirty="0">
                <a:solidFill>
                  <a:srgbClr val="000000"/>
                </a:solidFill>
                <a:latin typeface="+mn-lt"/>
              </a:rPr>
              <a:t> window, for each data table to sort</a:t>
            </a:r>
          </a:p>
          <a:p>
            <a:pPr marL="742950" lvl="2" indent="-285750" fontAlgn="auto">
              <a:spcBef>
                <a:spcPts val="0"/>
              </a:spcBef>
              <a:spcAft>
                <a:spcPts val="0"/>
              </a:spcAft>
              <a:defRPr/>
            </a:pPr>
            <a:endParaRPr lang="en-US" sz="1400" dirty="0">
              <a:solidFill>
                <a:srgbClr val="000000"/>
              </a:solidFill>
              <a:latin typeface="+mn-lt"/>
            </a:endParaRPr>
          </a:p>
          <a:p>
            <a:pPr marL="457200" lvl="2" fontAlgn="auto">
              <a:spcBef>
                <a:spcPts val="0"/>
              </a:spcBef>
              <a:spcAft>
                <a:spcPts val="0"/>
              </a:spcAft>
              <a:defRPr/>
            </a:pPr>
            <a:r>
              <a:rPr lang="en-US" sz="1200" dirty="0">
                <a:solidFill>
                  <a:srgbClr val="FF0000"/>
                </a:solidFill>
                <a:latin typeface="+mn-lt"/>
              </a:rPr>
              <a:t>2.1 </a:t>
            </a:r>
            <a:r>
              <a:rPr lang="en-US" sz="1200" dirty="0">
                <a:latin typeface="+mn-lt"/>
              </a:rPr>
              <a:t>Specify the sort dictionary</a:t>
            </a:r>
          </a:p>
          <a:p>
            <a:pPr marL="742950" lvl="2" indent="-285750" fontAlgn="auto">
              <a:spcBef>
                <a:spcPts val="0"/>
              </a:spcBef>
              <a:spcAft>
                <a:spcPts val="0"/>
              </a:spcAft>
              <a:buFontTx/>
              <a:buChar char="•"/>
              <a:defRPr/>
            </a:pPr>
            <a:endParaRPr lang="en-US" sz="1200" dirty="0">
              <a:latin typeface="+mn-lt"/>
            </a:endParaRPr>
          </a:p>
          <a:p>
            <a:pPr marL="457200" lvl="2" fontAlgn="auto">
              <a:spcBef>
                <a:spcPts val="0"/>
              </a:spcBef>
              <a:spcAft>
                <a:spcPts val="0"/>
              </a:spcAft>
              <a:defRPr/>
            </a:pPr>
            <a:r>
              <a:rPr lang="en-US" sz="1200" dirty="0">
                <a:solidFill>
                  <a:srgbClr val="FF0000"/>
                </a:solidFill>
                <a:latin typeface="+mn-lt"/>
              </a:rPr>
              <a:t>2.2 </a:t>
            </a:r>
            <a:r>
              <a:rPr lang="en-US" sz="1200" dirty="0">
                <a:latin typeface="+mn-lt"/>
              </a:rPr>
              <a:t>Specify the sort variables</a:t>
            </a:r>
          </a:p>
          <a:p>
            <a:pPr marL="914400" lvl="3" fontAlgn="auto">
              <a:spcBef>
                <a:spcPts val="0"/>
              </a:spcBef>
              <a:spcAft>
                <a:spcPts val="0"/>
              </a:spcAft>
              <a:defRPr/>
            </a:pPr>
            <a:r>
              <a:rPr lang="en-US" sz="1000" i="1" dirty="0">
                <a:latin typeface="+mn-lt"/>
              </a:rPr>
              <a:t>Default key variables</a:t>
            </a:r>
            <a:r>
              <a:rPr lang="en-US" sz="1000" dirty="0">
                <a:latin typeface="+mn-lt"/>
              </a:rPr>
              <a:t> to use the keys defined in dictionary</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2.3 </a:t>
            </a:r>
            <a:r>
              <a:rPr lang="en-US" sz="1200" dirty="0">
                <a:latin typeface="+mn-lt"/>
              </a:rPr>
              <a:t>Specify the input and output data table files</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2.4 </a:t>
            </a:r>
            <a:r>
              <a:rPr lang="en-US" sz="1200" dirty="0">
                <a:latin typeface="+mn-lt"/>
              </a:rPr>
              <a:t>Sort</a:t>
            </a:r>
          </a:p>
          <a:p>
            <a:pPr marL="1085850" lvl="3" indent="-171450" fontAlgn="auto">
              <a:spcBef>
                <a:spcPts val="0"/>
              </a:spcBef>
              <a:spcAft>
                <a:spcPts val="0"/>
              </a:spcAft>
              <a:buFont typeface="Arial" panose="020B0604020202020204" pitchFamily="34" charset="0"/>
              <a:buChar char="•"/>
              <a:defRPr/>
            </a:pPr>
            <a:r>
              <a:rPr lang="en-US" sz="800" dirty="0">
                <a:latin typeface="+mn-lt"/>
              </a:rPr>
              <a:t>The output file is sorted by key</a:t>
            </a:r>
          </a:p>
          <a:p>
            <a:pPr marL="1085850" lvl="3" indent="-171450" fontAlgn="auto">
              <a:spcBef>
                <a:spcPts val="0"/>
              </a:spcBef>
              <a:spcAft>
                <a:spcPts val="0"/>
              </a:spcAft>
              <a:buFont typeface="Arial" panose="020B0604020202020204" pitchFamily="34" charset="0"/>
              <a:buChar char="•"/>
              <a:defRPr/>
            </a:pPr>
            <a:r>
              <a:rPr lang="en-US" sz="800" dirty="0">
                <a:latin typeface="+mn-lt"/>
              </a:rPr>
              <a:t>All native variables are kept (used or not in the dictionary)</a:t>
            </a:r>
          </a:p>
          <a:p>
            <a:pPr marL="1085850" lvl="3" indent="-171450" fontAlgn="auto">
              <a:spcBef>
                <a:spcPts val="0"/>
              </a:spcBef>
              <a:spcAft>
                <a:spcPts val="0"/>
              </a:spcAft>
              <a:buFont typeface="Arial" panose="020B0604020202020204" pitchFamily="34" charset="0"/>
              <a:buChar char="•"/>
              <a:defRPr/>
            </a:pPr>
            <a:r>
              <a:rPr lang="en-US" sz="800" dirty="0">
                <a:latin typeface="+mn-lt"/>
              </a:rPr>
              <a:t>Derived variables are ignored</a:t>
            </a:r>
          </a:p>
        </p:txBody>
      </p:sp>
      <p:sp>
        <p:nvSpPr>
          <p:cNvPr id="80" name="Rectangle 79"/>
          <p:cNvSpPr/>
          <p:nvPr/>
        </p:nvSpPr>
        <p:spPr>
          <a:xfrm>
            <a:off x="911526" y="3544276"/>
            <a:ext cx="1683182" cy="11052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eur droit avec flèche 14"/>
          <p:cNvCxnSpPr>
            <a:endCxn id="69" idx="0"/>
          </p:cNvCxnSpPr>
          <p:nvPr/>
        </p:nvCxnSpPr>
        <p:spPr>
          <a:xfrm rot="10800000">
            <a:off x="928077" y="4599356"/>
            <a:ext cx="3626642" cy="95389"/>
          </a:xfrm>
          <a:prstGeom prst="bentConnector4">
            <a:avLst>
              <a:gd name="adj1" fmla="val 28415"/>
              <a:gd name="adj2" fmla="val 24952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051169" y="4931509"/>
            <a:ext cx="1496646" cy="12504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047262" y="5740400"/>
            <a:ext cx="1492738" cy="11971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onnecteur droit avec flèche 14"/>
          <p:cNvCxnSpPr>
            <a:endCxn id="95" idx="3"/>
          </p:cNvCxnSpPr>
          <p:nvPr/>
        </p:nvCxnSpPr>
        <p:spPr>
          <a:xfrm rot="10800000" flipV="1">
            <a:off x="2540001" y="5207126"/>
            <a:ext cx="2014719" cy="593131"/>
          </a:xfrm>
          <a:prstGeom prst="bentConnector3">
            <a:avLst>
              <a:gd name="adj1" fmla="val 49640"/>
            </a:avLst>
          </a:prstGeom>
          <a:ln>
            <a:solidFill>
              <a:srgbClr val="FF0000"/>
            </a:solidFill>
            <a:tailEnd type="arrow"/>
          </a:ln>
          <a:effectLst>
            <a:outerShdw blurRad="38100" dist="30000" dir="5400000" rotWithShape="0">
              <a:srgbClr val="000000">
                <a:alpha val="34000"/>
              </a:srgbClr>
            </a:outerShdw>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1006747" y="6264224"/>
            <a:ext cx="728267" cy="117038"/>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Connecteur droit avec flèche 14"/>
          <p:cNvCxnSpPr>
            <a:endCxn id="112" idx="2"/>
          </p:cNvCxnSpPr>
          <p:nvPr/>
        </p:nvCxnSpPr>
        <p:spPr>
          <a:xfrm rot="10800000" flipV="1">
            <a:off x="1370881" y="5584620"/>
            <a:ext cx="3183838" cy="796642"/>
          </a:xfrm>
          <a:prstGeom prst="bentConnector4">
            <a:avLst>
              <a:gd name="adj1" fmla="val 17403"/>
              <a:gd name="adj2" fmla="val 12869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03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75</a:t>
            </a:fld>
            <a:endParaRPr lang="en-US" dirty="0"/>
          </a:p>
        </p:txBody>
      </p:sp>
      <p:sp>
        <p:nvSpPr>
          <p:cNvPr id="16386" name="Espace réservé du contenu 2"/>
          <p:cNvSpPr>
            <a:spLocks noGrp="1"/>
          </p:cNvSpPr>
          <p:nvPr>
            <p:ph sz="quarter" idx="1"/>
          </p:nvPr>
        </p:nvSpPr>
        <p:spPr>
          <a:xfrm>
            <a:off x="457200" y="1774826"/>
            <a:ext cx="8535798" cy="1036108"/>
          </a:xfrm>
        </p:spPr>
        <p:txBody>
          <a:bodyPr>
            <a:normAutofit/>
          </a:bodyPr>
          <a:lstStyle/>
          <a:p>
            <a:pPr marL="438150" lvl="1" indent="-319088">
              <a:spcBef>
                <a:spcPct val="0"/>
              </a:spcBef>
              <a:buClr>
                <a:schemeClr val="accent1"/>
              </a:buClr>
              <a:buSzPct val="80000"/>
              <a:buFont typeface="Arial" pitchFamily="34" charset="0"/>
              <a:buChar char="•"/>
            </a:pPr>
            <a:r>
              <a:rPr lang="en-US" sz="2800" b="1" noProof="0" dirty="0"/>
              <a:t>Step 1, </a:t>
            </a:r>
            <a:r>
              <a:rPr lang="en-US" sz="2800" b="1" noProof="0" dirty="0" err="1"/>
              <a:t>bis</a:t>
            </a:r>
            <a:r>
              <a:rPr lang="en-US" sz="2800" b="1" noProof="0" dirty="0"/>
              <a:t>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entity</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461739"/>
            <a:ext cx="159413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94388"/>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20" name="Connecteur droit avec flèche 17"/>
          <p:cNvCxnSpPr/>
          <p:nvPr/>
        </p:nvCxnSpPr>
        <p:spPr>
          <a:xfrm>
            <a:off x="1778466" y="4236441"/>
            <a:ext cx="118865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77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081098"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dirty="0"/>
              <a:t>Specify the root and secondary data table files</a:t>
            </a:r>
            <a:endParaRPr lang="en-US" sz="1600" noProof="0" dirty="0"/>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18263" cy="584775"/>
          </a:xfrm>
          <a:prstGeom prst="rect">
            <a:avLst/>
          </a:prstGeom>
          <a:noFill/>
        </p:spPr>
        <p:txBody>
          <a:bodyPr wrap="none" rtlCol="0">
            <a:spAutoFit/>
          </a:bodyPr>
          <a:lstStyle/>
          <a:p>
            <a:r>
              <a:rPr lang="en-US" sz="1600" dirty="0">
                <a:latin typeface="+mn-lt"/>
              </a:rPr>
              <a:t>Root data table files</a:t>
            </a:r>
          </a:p>
          <a:p>
            <a:r>
              <a:rPr lang="en-US" sz="1600" dirty="0">
                <a:latin typeface="+mn-lt"/>
              </a:rPr>
              <a:t>Secondary data table file</a:t>
            </a:r>
          </a:p>
        </p:txBody>
      </p:sp>
      <p:cxnSp>
        <p:nvCxnSpPr>
          <p:cNvPr id="33" name="Connecteur droit avec flèche 17"/>
          <p:cNvCxnSpPr/>
          <p:nvPr/>
        </p:nvCxnSpPr>
        <p:spPr>
          <a:xfrm flipH="1">
            <a:off x="5532057" y="396927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07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980436"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77</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extLst>
      <p:ext uri="{BB962C8B-B14F-4D97-AF65-F5344CB8AC3E}">
        <p14:creationId xmlns:p14="http://schemas.microsoft.com/office/powerpoint/2010/main" val="2806709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78</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sp>
        <p:nvSpPr>
          <p:cNvPr id="3" name="Left Brace 2"/>
          <p:cNvSpPr/>
          <p:nvPr/>
        </p:nvSpPr>
        <p:spPr>
          <a:xfrm>
            <a:off x="2747597" y="2803358"/>
            <a:ext cx="526687" cy="3477126"/>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Image 6">
            <a:extLst>
              <a:ext uri="{FF2B5EF4-FFF2-40B4-BE49-F238E27FC236}">
                <a16:creationId xmlns:a16="http://schemas.microsoft.com/office/drawing/2014/main" id="{DDC6F590-018C-4830-8D34-1256C47A20FF}"/>
              </a:ext>
            </a:extLst>
          </p:cNvPr>
          <p:cNvPicPr>
            <a:picLocks noChangeAspect="1"/>
          </p:cNvPicPr>
          <p:nvPr/>
        </p:nvPicPr>
        <p:blipFill>
          <a:blip r:embed="rId4"/>
          <a:stretch>
            <a:fillRect/>
          </a:stretch>
        </p:blipFill>
        <p:spPr>
          <a:xfrm>
            <a:off x="3274284" y="2228721"/>
            <a:ext cx="4767263" cy="4433888"/>
          </a:xfrm>
          <a:prstGeom prst="rect">
            <a:avLst/>
          </a:prstGeom>
        </p:spPr>
      </p:pic>
    </p:spTree>
    <p:extLst>
      <p:ext uri="{BB962C8B-B14F-4D97-AF65-F5344CB8AC3E}">
        <p14:creationId xmlns:p14="http://schemas.microsoft.com/office/powerpoint/2010/main" val="357888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79</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extLst>
      <p:ext uri="{BB962C8B-B14F-4D97-AF65-F5344CB8AC3E}">
        <p14:creationId xmlns:p14="http://schemas.microsoft.com/office/powerpoint/2010/main" val="184799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4514611" y="2601724"/>
            <a:ext cx="3674745" cy="2800350"/>
          </a:xfrm>
          <a:prstGeom prst="rect">
            <a:avLst/>
          </a:prstGeom>
        </p:spPr>
      </p:pic>
      <p:pic>
        <p:nvPicPr>
          <p:cNvPr id="4" name="Image 3"/>
          <p:cNvPicPr>
            <a:picLocks noChangeAspect="1"/>
          </p:cNvPicPr>
          <p:nvPr/>
        </p:nvPicPr>
        <p:blipFill>
          <a:blip r:embed="rId4"/>
          <a:stretch>
            <a:fillRect/>
          </a:stretch>
        </p:blipFill>
        <p:spPr>
          <a:xfrm>
            <a:off x="428387" y="2831009"/>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ter</a:t>
            </a:r>
            <a:r>
              <a:rPr lang="en-US" b="1" dirty="0"/>
              <a:t> : </a:t>
            </a:r>
            <a:r>
              <a:rPr lang="en-US" dirty="0">
                <a:solidFill>
                  <a:srgbClr val="FF0000"/>
                </a:solidFill>
              </a:rPr>
              <a:t>Specify test database</a:t>
            </a:r>
          </a:p>
        </p:txBody>
      </p:sp>
      <p:sp>
        <p:nvSpPr>
          <p:cNvPr id="6" name="ZoneTexte 5"/>
          <p:cNvSpPr txBox="1"/>
          <p:nvPr/>
        </p:nvSpPr>
        <p:spPr>
          <a:xfrm>
            <a:off x="5056094" y="5577695"/>
            <a:ext cx="4020165" cy="1323439"/>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Specific</a:t>
            </a:r>
            <a:endParaRPr lang="en-US" sz="1600" dirty="0">
              <a:latin typeface="+mn-lt"/>
            </a:endParaRPr>
          </a:p>
          <a:p>
            <a:pPr fontAlgn="auto">
              <a:spcBef>
                <a:spcPts val="0"/>
              </a:spcBef>
              <a:spcAft>
                <a:spcPts val="0"/>
              </a:spcAft>
              <a:defRPr/>
            </a:pPr>
            <a:r>
              <a:rPr lang="en-US" sz="1600" dirty="0">
                <a:latin typeface="+mn-lt"/>
              </a:rPr>
              <a:t>The test database has it own independent specification : specific file, sampling, selection</a:t>
            </a: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3" name="Connecteur droit avec flèche 22"/>
          <p:cNvCxnSpPr/>
          <p:nvPr/>
        </p:nvCxnSpPr>
        <p:spPr>
          <a:xfrm flipH="1" flipV="1">
            <a:off x="5206701" y="5400218"/>
            <a:ext cx="169126" cy="44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Flèche vers le bas 12"/>
          <p:cNvSpPr/>
          <p:nvPr/>
        </p:nvSpPr>
        <p:spPr>
          <a:xfrm rot="14911668">
            <a:off x="807066" y="5324173"/>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lèche vers le bas 15"/>
          <p:cNvSpPr/>
          <p:nvPr/>
        </p:nvSpPr>
        <p:spPr>
          <a:xfrm rot="14911668">
            <a:off x="1488230" y="5491015"/>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85775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17259" y="2320406"/>
            <a:ext cx="3945826" cy="2415812"/>
          </a:xfrm>
          <a:prstGeom prst="rect">
            <a:avLst/>
          </a:prstGeom>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80</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5763153" y="4362275"/>
            <a:ext cx="327025" cy="166723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extLst>
      <p:ext uri="{BB962C8B-B14F-4D97-AF65-F5344CB8AC3E}">
        <p14:creationId xmlns:p14="http://schemas.microsoft.com/office/powerpoint/2010/main" val="1904858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8420" y="1526044"/>
            <a:ext cx="7734722" cy="5263120"/>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81</a:t>
            </a:fld>
            <a:endParaRPr lang="en-US" dirty="0"/>
          </a:p>
        </p:txBody>
      </p:sp>
      <p:sp>
        <p:nvSpPr>
          <p:cNvPr id="8" name="Flèche vers le bas 7"/>
          <p:cNvSpPr/>
          <p:nvPr/>
        </p:nvSpPr>
        <p:spPr>
          <a:xfrm>
            <a:off x="3735310" y="1493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905270" y="616281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599659" y="5456140"/>
            <a:ext cx="0" cy="1154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705436" y="645665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3168065" y="6348675"/>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4398" y="6094853"/>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extLst>
      <p:ext uri="{BB962C8B-B14F-4D97-AF65-F5344CB8AC3E}">
        <p14:creationId xmlns:p14="http://schemas.microsoft.com/office/powerpoint/2010/main" val="3741548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Example of a complex</a:t>
            </a:r>
            <a:br>
              <a:rPr lang="en-US" dirty="0">
                <a:solidFill>
                  <a:schemeClr val="accent1">
                    <a:satMod val="150000"/>
                  </a:schemeClr>
                </a:solidFill>
              </a:rPr>
            </a:br>
            <a:r>
              <a:rPr lang="en-US" dirty="0">
                <a:solidFill>
                  <a:schemeClr val="accent1">
                    <a:satMod val="150000"/>
                  </a:schemeClr>
                </a:solidFill>
              </a:rPr>
              <a:t>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82</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220806"/>
            <a:ext cx="2078381" cy="1471494"/>
          </a:xfrm>
          <a:prstGeom prst="rect">
            <a:avLst/>
          </a:prstGeom>
        </p:spPr>
      </p:pic>
      <p:sp>
        <p:nvSpPr>
          <p:cNvPr id="5" name="TextBox 4"/>
          <p:cNvSpPr txBox="1"/>
          <p:nvPr/>
        </p:nvSpPr>
        <p:spPr>
          <a:xfrm>
            <a:off x="374722" y="1451961"/>
            <a:ext cx="8202209" cy="5293757"/>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 (full version)</a:t>
            </a:r>
          </a:p>
          <a:p>
            <a:pPr marL="0" lvl="1" defTabSz="914400" fontAlgn="auto">
              <a:spcBef>
                <a:spcPts val="0"/>
              </a:spcBef>
              <a:spcAft>
                <a:spcPts val="0"/>
              </a:spcAft>
              <a:buClr>
                <a:schemeClr val="accent2"/>
              </a:buClr>
              <a:buSzPct val="60000"/>
              <a:defRPr/>
            </a:pPr>
            <a:r>
              <a:rPr lang="en-US" sz="1600" dirty="0">
                <a:latin typeface="+mn-lt"/>
              </a:rPr>
              <a:t>This the full version of 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dataset.</a:t>
            </a:r>
          </a:p>
          <a:p>
            <a:pPr marL="0" lvl="1" defTabSz="914400" fontAlgn="auto">
              <a:spcBef>
                <a:spcPts val="0"/>
              </a:spcBef>
              <a:spcAft>
                <a:spcPts val="0"/>
              </a:spcAft>
              <a:buClr>
                <a:schemeClr val="accent2"/>
              </a:buClr>
              <a:buSzPct val="60000"/>
              <a:defRPr/>
            </a:pPr>
            <a:r>
              <a:rPr lang="en-US" sz="1600" dirty="0">
                <a:latin typeface="+mn-lt"/>
              </a:rPr>
              <a:t>It is described using the following </a:t>
            </a:r>
            <a:r>
              <a:rPr lang="en-US" sz="1600" dirty="0">
                <a:solidFill>
                  <a:srgbClr val="FF0000"/>
                </a:solidFill>
                <a:latin typeface="+mn-lt"/>
              </a:rPr>
              <a:t>snowflake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User</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-- 1:1 –- Place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and one unique place. The vehicles involved in an accident have in turn associated one or more road users (passengers and pedestrians).</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In the </a:t>
            </a:r>
            <a:r>
              <a:rPr lang="en-US" sz="1600" dirty="0" err="1">
                <a:latin typeface="+mn-lt"/>
              </a:rPr>
              <a:t>Khiops</a:t>
            </a:r>
            <a:r>
              <a:rPr lang="en-US" sz="1600" dirty="0">
                <a:latin typeface="+mn-lt"/>
              </a:rPr>
              <a:t> dictionary the Accident-Place relationship (1:1) is described with the </a:t>
            </a:r>
            <a:r>
              <a:rPr lang="en-US" sz="1200" b="1" dirty="0">
                <a:latin typeface="Courier New" panose="02070309020205020404" pitchFamily="49" charset="0"/>
                <a:cs typeface="Courier New" panose="02070309020205020404" pitchFamily="49" charset="0"/>
              </a:rPr>
              <a:t>Entity</a:t>
            </a:r>
            <a:r>
              <a:rPr lang="en-US" sz="1200" dirty="0">
                <a:latin typeface="+mn-lt"/>
              </a:rPr>
              <a:t> </a:t>
            </a:r>
            <a:r>
              <a:rPr lang="en-US" sz="1600" dirty="0">
                <a:latin typeface="+mn-lt"/>
              </a:rPr>
              <a:t>keyword, whereas the Accident-Vehicle and Vehicle-User relationships (1:n)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pic>
        <p:nvPicPr>
          <p:cNvPr id="8" name="Picture 7"/>
          <p:cNvPicPr>
            <a:picLocks noChangeAspect="1"/>
          </p:cNvPicPr>
          <p:nvPr/>
        </p:nvPicPr>
        <p:blipFill>
          <a:blip r:embed="rId5"/>
          <a:stretch>
            <a:fillRect/>
          </a:stretch>
        </p:blipFill>
        <p:spPr>
          <a:xfrm>
            <a:off x="7620744" y="3246511"/>
            <a:ext cx="956187" cy="984310"/>
          </a:xfrm>
          <a:prstGeom prst="rect">
            <a:avLst/>
          </a:prstGeom>
        </p:spPr>
      </p:pic>
      <p:pic>
        <p:nvPicPr>
          <p:cNvPr id="9" name="Picture 8"/>
          <p:cNvPicPr>
            <a:picLocks noChangeAspect="1"/>
          </p:cNvPicPr>
          <p:nvPr/>
        </p:nvPicPr>
        <p:blipFill>
          <a:blip r:embed="rId6"/>
          <a:stretch>
            <a:fillRect/>
          </a:stretch>
        </p:blipFill>
        <p:spPr>
          <a:xfrm>
            <a:off x="6498550" y="3277118"/>
            <a:ext cx="965513" cy="953703"/>
          </a:xfrm>
          <a:prstGeom prst="rect">
            <a:avLst/>
          </a:prstGeom>
        </p:spPr>
      </p:pic>
    </p:spTree>
    <p:extLst>
      <p:ext uri="{BB962C8B-B14F-4D97-AF65-F5344CB8AC3E}">
        <p14:creationId xmlns:p14="http://schemas.microsoft.com/office/powerpoint/2010/main" val="910036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1639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83</a:t>
            </a:fld>
            <a:endParaRPr lang="en-US" dirty="0"/>
          </a:p>
        </p:txBody>
      </p:sp>
      <p:sp>
        <p:nvSpPr>
          <p:cNvPr id="16386" name="Espace réservé du contenu 2"/>
          <p:cNvSpPr>
            <a:spLocks noGrp="1"/>
          </p:cNvSpPr>
          <p:nvPr>
            <p:ph sz="quarter" idx="1"/>
          </p:nvPr>
        </p:nvSpPr>
        <p:spPr>
          <a:xfrm>
            <a:off x="457200" y="1774826"/>
            <a:ext cx="6825632"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entities</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393643"/>
            <a:ext cx="1678322" cy="1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26292"/>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11" name="Elbow Connector 10"/>
          <p:cNvCxnSpPr/>
          <p:nvPr/>
        </p:nvCxnSpPr>
        <p:spPr>
          <a:xfrm flipV="1">
            <a:off x="1895912" y="4226944"/>
            <a:ext cx="1065773" cy="335649"/>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onnecteur droit avec flèche 17"/>
          <p:cNvCxnSpPr/>
          <p:nvPr/>
        </p:nvCxnSpPr>
        <p:spPr>
          <a:xfrm>
            <a:off x="2439208" y="4395981"/>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Connecteur droit avec flèche 17"/>
          <p:cNvCxnSpPr/>
          <p:nvPr/>
        </p:nvCxnSpPr>
        <p:spPr>
          <a:xfrm>
            <a:off x="2439208" y="4562593"/>
            <a:ext cx="522476"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1081097"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noProof="0" dirty="0"/>
              <a:t>Root and other data table files have to be specified</a:t>
            </a:r>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flipH="1" flipV="1">
            <a:off x="5532058" y="3915005"/>
            <a:ext cx="1044954" cy="339890"/>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necteur droit avec flèche 17"/>
          <p:cNvCxnSpPr/>
          <p:nvPr/>
        </p:nvCxnSpPr>
        <p:spPr>
          <a:xfrm flipH="1" flipV="1">
            <a:off x="5532058" y="4080501"/>
            <a:ext cx="522477" cy="3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17"/>
          <p:cNvCxnSpPr/>
          <p:nvPr/>
        </p:nvCxnSpPr>
        <p:spPr>
          <a:xfrm flipH="1">
            <a:off x="5532057" y="4254895"/>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87192" cy="830997"/>
          </a:xfrm>
          <a:prstGeom prst="rect">
            <a:avLst/>
          </a:prstGeom>
          <a:noFill/>
        </p:spPr>
        <p:txBody>
          <a:bodyPr wrap="none" rtlCol="0">
            <a:spAutoFit/>
          </a:bodyPr>
          <a:lstStyle/>
          <a:p>
            <a:r>
              <a:rPr lang="en-US" sz="1600" dirty="0">
                <a:latin typeface="+mn-lt"/>
              </a:rPr>
              <a:t>Root data table files</a:t>
            </a:r>
          </a:p>
          <a:p>
            <a:endParaRPr lang="en-US" sz="1600" dirty="0">
              <a:latin typeface="+mn-lt"/>
            </a:endParaRPr>
          </a:p>
          <a:p>
            <a:r>
              <a:rPr lang="en-US" sz="1600" dirty="0">
                <a:latin typeface="+mn-lt"/>
              </a:rPr>
              <a:t>Secondary data table files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0435"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6622" y="2651512"/>
            <a:ext cx="4501374" cy="3672697"/>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86</a:t>
            </a:fld>
            <a:endParaRPr lang="en-US" dirty="0"/>
          </a:p>
        </p:txBody>
      </p:sp>
      <p:sp>
        <p:nvSpPr>
          <p:cNvPr id="18434" name="Espace réservé du contenu 2"/>
          <p:cNvSpPr>
            <a:spLocks noGrp="1"/>
          </p:cNvSpPr>
          <p:nvPr>
            <p:ph sz="quarter" idx="1"/>
          </p:nvPr>
        </p:nvSpPr>
        <p:spPr>
          <a:xfrm>
            <a:off x="457200" y="1774825"/>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p:txBody>
      </p:sp>
      <p:sp>
        <p:nvSpPr>
          <p:cNvPr id="8" name="Flèche vers le bas 7"/>
          <p:cNvSpPr/>
          <p:nvPr/>
        </p:nvSpPr>
        <p:spPr>
          <a:xfrm>
            <a:off x="5387574" y="2525713"/>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2" name="Flèche vers le bas 11"/>
          <p:cNvSpPr/>
          <p:nvPr/>
        </p:nvSpPr>
        <p:spPr>
          <a:xfrm>
            <a:off x="5854263" y="3291982"/>
            <a:ext cx="239702" cy="63539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Espace réservé du contenu 2"/>
          <p:cNvSpPr txBox="1">
            <a:spLocks/>
          </p:cNvSpPr>
          <p:nvPr/>
        </p:nvSpPr>
        <p:spPr>
          <a:xfrm>
            <a:off x="1123433" y="4093328"/>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cxnSp>
        <p:nvCxnSpPr>
          <p:cNvPr id="6" name="Elbow Connector 5"/>
          <p:cNvCxnSpPr>
            <a:endCxn id="23" idx="0"/>
          </p:cNvCxnSpPr>
          <p:nvPr/>
        </p:nvCxnSpPr>
        <p:spPr>
          <a:xfrm>
            <a:off x="2511972" y="4487860"/>
            <a:ext cx="3938275" cy="551698"/>
          </a:xfrm>
          <a:prstGeom prst="bentConnector2">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68753" y="5039558"/>
            <a:ext cx="962988" cy="25153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87</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112" y="2430648"/>
            <a:ext cx="4500742" cy="4034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Brace 2"/>
          <p:cNvSpPr/>
          <p:nvPr/>
        </p:nvSpPr>
        <p:spPr>
          <a:xfrm>
            <a:off x="2747597" y="2919104"/>
            <a:ext cx="526687" cy="3276600"/>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88</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83" y="2233808"/>
            <a:ext cx="4163815" cy="308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89</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7062292" y="4770783"/>
            <a:ext cx="327025" cy="129329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162115" y="3023603"/>
            <a:ext cx="4527233" cy="3693795"/>
          </a:xfrm>
          <a:prstGeom prst="rect">
            <a:avLst/>
          </a:prstGeom>
        </p:spPr>
      </p:pic>
      <p:sp>
        <p:nvSpPr>
          <p:cNvPr id="2" name="Titre 1"/>
          <p:cNvSpPr>
            <a:spLocks noGrp="1"/>
          </p:cNvSpPr>
          <p:nvPr>
            <p:ph type="title"/>
          </p:nvPr>
        </p:nvSpPr>
        <p:spPr>
          <a:xfrm>
            <a:off x="612648" y="220508"/>
            <a:ext cx="8153400" cy="990600"/>
          </a:xfrm>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64130"/>
            <a:ext cx="533400" cy="244476"/>
          </a:xfrm>
        </p:spPr>
        <p:txBody>
          <a:bodyPr>
            <a:normAutofit fontScale="85000" lnSpcReduction="20000"/>
          </a:bodyPr>
          <a:lstStyle/>
          <a:p>
            <a:pPr>
              <a:defRPr/>
            </a:pPr>
            <a:fld id="{1EE9000E-835C-4D2B-80DD-B9C1E637FB41}" type="slidenum">
              <a:rPr lang="en-US" smtClean="0"/>
              <a:pPr>
                <a:defRPr/>
              </a:pPr>
              <a:t>9</a:t>
            </a:fld>
            <a:endParaRPr lang="en-US" dirty="0"/>
          </a:p>
        </p:txBody>
      </p:sp>
      <p:sp>
        <p:nvSpPr>
          <p:cNvPr id="18434" name="Espace réservé du contenu 2"/>
          <p:cNvSpPr>
            <a:spLocks noGrp="1"/>
          </p:cNvSpPr>
          <p:nvPr>
            <p:ph sz="quarter" idx="1"/>
          </p:nvPr>
        </p:nvSpPr>
        <p:spPr>
          <a:xfrm>
            <a:off x="457200" y="1766733"/>
            <a:ext cx="8582025" cy="681038"/>
          </a:xfrm>
        </p:spPr>
        <p:txBody>
          <a:bodyPr/>
          <a:lstStyle/>
          <a:p>
            <a:pPr>
              <a:buFont typeface="Arial" pitchFamily="34" charset="0"/>
              <a:buChar char="•"/>
            </a:pPr>
            <a:r>
              <a:rPr lang="en-US" b="1" dirty="0"/>
              <a:t>Step 3 : </a:t>
            </a:r>
            <a:r>
              <a:rPr lang="en-US" dirty="0">
                <a:solidFill>
                  <a:srgbClr val="FF0000"/>
                </a:solidFill>
              </a:rPr>
              <a:t>Parameters</a:t>
            </a:r>
          </a:p>
          <a:p>
            <a:pPr>
              <a:buFont typeface="Arial" pitchFamily="34" charset="0"/>
              <a:buChar char="•"/>
            </a:pPr>
            <a:endParaRPr lang="en-US" dirty="0"/>
          </a:p>
        </p:txBody>
      </p:sp>
      <p:sp>
        <p:nvSpPr>
          <p:cNvPr id="6" name="ZoneTexte 5"/>
          <p:cNvSpPr txBox="1"/>
          <p:nvPr/>
        </p:nvSpPr>
        <p:spPr>
          <a:xfrm>
            <a:off x="4776395" y="2447771"/>
            <a:ext cx="4082933" cy="4585871"/>
          </a:xfrm>
          <a:prstGeom prst="rect">
            <a:avLst/>
          </a:prstGeom>
          <a:noFill/>
        </p:spPr>
        <p:txBody>
          <a:bodyPr wrap="square">
            <a:spAutoFit/>
          </a:bodyPr>
          <a:lstStyle/>
          <a:p>
            <a:pPr fontAlgn="auto">
              <a:spcBef>
                <a:spcPts val="0"/>
              </a:spcBef>
              <a:spcAft>
                <a:spcPts val="0"/>
              </a:spcAft>
              <a:defRPr/>
            </a:pPr>
            <a:r>
              <a:rPr lang="en-US" sz="1500" dirty="0">
                <a:solidFill>
                  <a:srgbClr val="FF0000"/>
                </a:solidFill>
                <a:latin typeface="+mn-lt"/>
              </a:rPr>
              <a:t>Type of selected target variable implies type of analysis</a:t>
            </a:r>
          </a:p>
          <a:p>
            <a:pPr fontAlgn="auto">
              <a:spcBef>
                <a:spcPts val="0"/>
              </a:spcBef>
              <a:spcAft>
                <a:spcPts val="0"/>
              </a:spcAft>
              <a:defRPr/>
            </a:pPr>
            <a:r>
              <a:rPr lang="en-US" sz="1400" i="1" dirty="0">
                <a:solidFill>
                  <a:schemeClr val="tx1">
                    <a:lumMod val="50000"/>
                    <a:lumOff val="50000"/>
                  </a:schemeClr>
                </a:solidFill>
                <a:latin typeface="+mn-lt"/>
              </a:rPr>
              <a:t>	</a:t>
            </a:r>
            <a:r>
              <a:rPr lang="en-US" sz="1200" dirty="0">
                <a:solidFill>
                  <a:schemeClr val="tx1">
                    <a:lumMod val="50000"/>
                    <a:lumOff val="50000"/>
                  </a:schemeClr>
                </a:solidFill>
                <a:latin typeface="+mn-lt"/>
              </a:rPr>
              <a:t>Categorical 	-&gt; supervised classification</a:t>
            </a:r>
          </a:p>
          <a:p>
            <a:pPr fontAlgn="auto">
              <a:spcBef>
                <a:spcPts val="0"/>
              </a:spcBef>
              <a:spcAft>
                <a:spcPts val="0"/>
              </a:spcAft>
              <a:defRPr/>
            </a:pPr>
            <a:r>
              <a:rPr lang="en-US" sz="1200" dirty="0">
                <a:solidFill>
                  <a:schemeClr val="tx1">
                    <a:lumMod val="50000"/>
                    <a:lumOff val="50000"/>
                  </a:schemeClr>
                </a:solidFill>
                <a:latin typeface="+mn-lt"/>
              </a:rPr>
              <a:t>	Numerical 	-&gt; regression</a:t>
            </a:r>
          </a:p>
          <a:p>
            <a:pPr fontAlgn="auto">
              <a:spcBef>
                <a:spcPts val="0"/>
              </a:spcBef>
              <a:spcAft>
                <a:spcPts val="0"/>
              </a:spcAft>
              <a:defRPr/>
            </a:pPr>
            <a:r>
              <a:rPr lang="en-US" sz="1200" dirty="0">
                <a:solidFill>
                  <a:schemeClr val="tx1">
                    <a:lumMod val="50000"/>
                    <a:lumOff val="50000"/>
                  </a:schemeClr>
                </a:solidFill>
                <a:latin typeface="+mn-lt"/>
              </a:rPr>
              <a:t>	Empty 	-&gt; unsupervised analysis</a:t>
            </a:r>
          </a:p>
          <a:p>
            <a:pPr fontAlgn="auto">
              <a:spcBef>
                <a:spcPts val="0"/>
              </a:spcBef>
              <a:spcAft>
                <a:spcPts val="0"/>
              </a:spcAft>
              <a:defRPr/>
            </a:pPr>
            <a:endParaRPr lang="en-US" sz="1200" dirty="0">
              <a:solidFill>
                <a:schemeClr val="tx1">
                  <a:lumMod val="50000"/>
                  <a:lumOff val="50000"/>
                </a:schemeClr>
              </a:solidFill>
              <a:latin typeface="+mn-lt"/>
            </a:endParaRPr>
          </a:p>
          <a:p>
            <a:pPr fontAlgn="auto">
              <a:spcBef>
                <a:spcPts val="0"/>
              </a:spcBef>
              <a:spcAft>
                <a:spcPts val="0"/>
              </a:spcAft>
              <a:defRPr/>
            </a:pPr>
            <a:endParaRPr lang="en-US" sz="1500" dirty="0">
              <a:latin typeface="+mn-lt"/>
            </a:endParaRPr>
          </a:p>
          <a:p>
            <a:pPr fontAlgn="auto">
              <a:spcBef>
                <a:spcPts val="0"/>
              </a:spcBef>
              <a:spcAft>
                <a:spcPts val="0"/>
              </a:spcAft>
              <a:defRPr/>
            </a:pPr>
            <a:r>
              <a:rPr lang="en-US" sz="1500" dirty="0">
                <a:solidFill>
                  <a:srgbClr val="FF0000"/>
                </a:solidFill>
                <a:latin typeface="+mn-lt"/>
              </a:rPr>
              <a:t>Selective Naïve Bayes predictor</a:t>
            </a:r>
          </a:p>
          <a:p>
            <a:pPr fontAlgn="auto">
              <a:spcBef>
                <a:spcPts val="0"/>
              </a:spcBef>
              <a:spcAft>
                <a:spcPts val="0"/>
              </a:spcAft>
              <a:defRPr/>
            </a:pPr>
            <a:r>
              <a:rPr lang="en-US" sz="1200" dirty="0">
                <a:solidFill>
                  <a:schemeClr val="tx1">
                    <a:lumMod val="50000"/>
                    <a:lumOff val="50000"/>
                  </a:schemeClr>
                </a:solidFill>
                <a:latin typeface="+mn-lt"/>
              </a:rPr>
              <a:t>default true, to be set to false if only data preparation is wanted (without modeling)</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Constructed variables are computed in multi-table schema and allow to extract numerical or categorical values resulting from computing formula applied to existing variable </a:t>
            </a:r>
            <a:r>
              <a:rPr lang="en-US" sz="1200" dirty="0">
                <a:solidFill>
                  <a:schemeClr val="tx1">
                    <a:lumMod val="50000"/>
                    <a:lumOff val="50000"/>
                  </a:schemeClr>
                </a:solidFill>
                <a:latin typeface="+mn-lt"/>
              </a:rPr>
              <a:t>(default 100)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constructed trees allow to combine variables, either native or constructed </a:t>
            </a:r>
            <a:r>
              <a:rPr lang="en-US" sz="1200" dirty="0">
                <a:solidFill>
                  <a:schemeClr val="tx1">
                    <a:lumMod val="50000"/>
                    <a:lumOff val="50000"/>
                  </a:schemeClr>
                </a:solidFill>
                <a:latin typeface="+mn-lt"/>
              </a:rPr>
              <a:t>(default 10)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pairs of variables are analyzed during data preparation using a bivariate discretization method </a:t>
            </a:r>
            <a:r>
              <a:rPr lang="en-US" sz="1200" dirty="0">
                <a:solidFill>
                  <a:schemeClr val="tx1">
                    <a:lumMod val="50000"/>
                    <a:lumOff val="50000"/>
                  </a:schemeClr>
                </a:solidFill>
                <a:latin typeface="+mn-lt"/>
              </a:rPr>
              <a:t>(default 0)</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400" i="1" dirty="0">
              <a:solidFill>
                <a:schemeClr val="tx1">
                  <a:lumMod val="50000"/>
                  <a:lumOff val="50000"/>
                </a:schemeClr>
              </a:solidFill>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39768"/>
            <a:ext cx="421481" cy="400050"/>
          </a:xfrm>
          <a:prstGeom prst="rect">
            <a:avLst/>
          </a:prstGeom>
          <a:noFill/>
          <a:ln w="9525">
            <a:noFill/>
            <a:miter lim="800000"/>
            <a:headEnd/>
            <a:tailEnd/>
          </a:ln>
          <a:effectLst/>
        </p:spPr>
      </p:pic>
      <p:cxnSp>
        <p:nvCxnSpPr>
          <p:cNvPr id="10" name="Connecteur droit avec flèche 9"/>
          <p:cNvCxnSpPr/>
          <p:nvPr/>
        </p:nvCxnSpPr>
        <p:spPr>
          <a:xfrm flipH="1">
            <a:off x="4498847" y="2695838"/>
            <a:ext cx="381001" cy="1016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596808" y="2926226"/>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Connecteur droit avec flèche 14"/>
          <p:cNvCxnSpPr/>
          <p:nvPr/>
        </p:nvCxnSpPr>
        <p:spPr>
          <a:xfrm flipH="1">
            <a:off x="1596809" y="4090572"/>
            <a:ext cx="3249196" cy="19709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flipH="1">
            <a:off x="4468547" y="5019914"/>
            <a:ext cx="381002" cy="11833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flipV="1">
            <a:off x="4477331" y="5348749"/>
            <a:ext cx="403232" cy="35656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4468547" y="5527029"/>
            <a:ext cx="377458" cy="714863"/>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89" y="1534409"/>
            <a:ext cx="8697835" cy="5237533"/>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90</a:t>
            </a:fld>
            <a:endParaRPr lang="en-US" dirty="0"/>
          </a:p>
        </p:txBody>
      </p:sp>
      <p:sp>
        <p:nvSpPr>
          <p:cNvPr id="8" name="Flèche vers le bas 7"/>
          <p:cNvSpPr/>
          <p:nvPr/>
        </p:nvSpPr>
        <p:spPr>
          <a:xfrm>
            <a:off x="3735310" y="1535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705357" y="5964518"/>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41176" y="5139765"/>
            <a:ext cx="13048" cy="11502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419682" y="629001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2919659" y="6227044"/>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2335" y="596283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91</a:t>
            </a:fld>
            <a:endParaRPr lang="en-US" dirty="0"/>
          </a:p>
        </p:txBody>
      </p:sp>
      <p:sp>
        <p:nvSpPr>
          <p:cNvPr id="15" name="Espace réservé du contenu 2"/>
          <p:cNvSpPr txBox="1">
            <a:spLocks/>
          </p:cNvSpPr>
          <p:nvPr/>
        </p:nvSpPr>
        <p:spPr>
          <a:xfrm>
            <a:off x="905072" y="2048933"/>
            <a:ext cx="8030206"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p>
          <a:p>
            <a:pPr marL="896112" lvl="1" indent="-320040" defTabSz="914400" fontAlgn="auto">
              <a:spcBef>
                <a:spcPts val="0"/>
              </a:spcBef>
              <a:spcAft>
                <a:spcPts val="0"/>
              </a:spcAft>
              <a:buClr>
                <a:schemeClr val="accent2"/>
              </a:buClr>
              <a:buSzPct val="60000"/>
              <a:defRPr/>
            </a:pPr>
            <a:endParaRPr lang="en-US" sz="17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Build a </a:t>
            </a:r>
            <a:r>
              <a:rPr lang="en-US" sz="1300" dirty="0" err="1">
                <a:solidFill>
                  <a:srgbClr val="FF0000"/>
                </a:solidFill>
                <a:latin typeface="Tw Cen MT"/>
              </a:rPr>
              <a:t>triclustering</a:t>
            </a:r>
            <a:r>
              <a:rPr lang="en-US" sz="1300" dirty="0">
                <a:solidFill>
                  <a:srgbClr val="FF0000"/>
                </a:solidFill>
                <a:latin typeface="Tw Cen MT"/>
              </a:rPr>
              <a:t> model on the </a:t>
            </a:r>
            <a:r>
              <a:rPr lang="en-US" sz="1300" dirty="0" err="1">
                <a:solidFill>
                  <a:srgbClr val="FF0000"/>
                </a:solidFill>
                <a:latin typeface="Tw Cen MT"/>
              </a:rPr>
              <a:t>SpliceJunctionDNA</a:t>
            </a:r>
            <a:r>
              <a:rPr lang="en-US" sz="1300" dirty="0">
                <a:solidFill>
                  <a:srgbClr val="FF0000"/>
                </a:solidFill>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00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34093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extLst>
      <p:ext uri="{BB962C8B-B14F-4D97-AF65-F5344CB8AC3E}">
        <p14:creationId xmlns:p14="http://schemas.microsoft.com/office/powerpoint/2010/main" val="2391045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21038" y="1516698"/>
            <a:ext cx="1714286" cy="1371429"/>
          </a:xfrm>
          <a:prstGeom prst="rect">
            <a:avLst/>
          </a:prstGeom>
          <a:noFill/>
          <a:ln w="9525">
            <a:noFill/>
            <a:miter lim="800000"/>
            <a:headEnd/>
            <a:tailEnd/>
          </a:ln>
        </p:spPr>
      </p:pic>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Splice junction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92</a:t>
            </a:fld>
            <a:endParaRPr lang="en-US" dirty="0"/>
          </a:p>
        </p:txBody>
      </p:sp>
      <p:sp>
        <p:nvSpPr>
          <p:cNvPr id="15" name="Espace réservé du contenu 2"/>
          <p:cNvSpPr txBox="1">
            <a:spLocks/>
          </p:cNvSpPr>
          <p:nvPr/>
        </p:nvSpPr>
        <p:spPr>
          <a:xfrm>
            <a:off x="786534" y="2023533"/>
            <a:ext cx="6909661" cy="4487334"/>
          </a:xfrm>
          <a:prstGeom prst="rect">
            <a:avLst/>
          </a:prstGeom>
        </p:spPr>
        <p:txBody>
          <a:bodyPr vert="horz" rtlCol="0">
            <a:normAutofit fontScale="62500" lnSpcReduction="20000"/>
          </a:bodyPr>
          <a:lstStyle/>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Molecular Biology (Splice-junction Gene Sequences)</a:t>
            </a:r>
            <a:endParaRPr kumimoji="0" lang="en-US" sz="26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Objective:</a:t>
            </a:r>
          </a:p>
          <a:p>
            <a:pPr marL="1353312" lvl="2"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Recognition of boundaries between exons and introns in DNA sequences</a:t>
            </a:r>
          </a:p>
          <a:p>
            <a:pPr marL="1353312" lvl="2" indent="-320040" algn="just" defTabSz="914400" fontAlgn="auto">
              <a:spcBef>
                <a:spcPts val="0"/>
              </a:spcBef>
              <a:spcAft>
                <a:spcPts val="0"/>
              </a:spcAft>
              <a:buClr>
                <a:schemeClr val="accent2"/>
              </a:buClr>
              <a:buSzPct val="60000"/>
              <a:buFont typeface="Arial" pitchFamily="34" charset="0"/>
              <a:buChar char="•"/>
              <a:defRPr/>
            </a:pPr>
            <a:r>
              <a:rPr lang="en-US" sz="1300" dirty="0">
                <a:latin typeface="+mn-lt"/>
              </a:rPr>
              <a:t>Splice junctions are points on a DNA sequence at which `superfluous' DNA is removed during the process of protein creation in higher organisms. The problem posed in this dataset is to recognize, given a sequence of DNA, the boundaries between exons (the parts of the DNA sequence retained after splicing) and introns (the parts of the DNA sequence that are spliced out). This problem consists of two subtasks: recognizing exon/intron boundaries (referred to as EI sites), and recognizing intron/exon boundaries (IE sites). (In the biological community, IE borders are referred to as ``acceptors'' while EI borders are referred to as ``donors''.) </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Database dictionary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Root entity: splice junction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err="1">
                <a:latin typeface="+mn-lt"/>
              </a:rPr>
              <a:t>SampleId</a:t>
            </a:r>
            <a:endParaRPr lang="en-US" sz="15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Class (EI, IE, NEG)</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Sequence of DNA</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Secondary entity:  DNA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SampleId</a:t>
            </a:r>
            <a:r>
              <a:rPr lang="en-US" sz="1400" dirty="0"/>
              <a:t>: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Pos</a:t>
            </a:r>
            <a:r>
              <a:rPr lang="en-US" sz="1400" dirty="0"/>
              <a:t>: position in the sequence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t>Char (A, C, G, T)</a:t>
            </a:r>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r>
              <a:rPr lang="en-US" sz="2600" dirty="0"/>
              <a:t>Database files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SpliceJunction.txt</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SpliceJunctionDNA.txt</a:t>
            </a:r>
          </a:p>
          <a:p>
            <a:pPr marL="438912" marR="0" lvl="0" indent="-320040" algn="l" defTabSz="914400" rtl="0" eaLnBrk="1" fontAlgn="auto" latinLnBrk="0" hangingPunct="1">
              <a:lnSpc>
                <a:spcPct val="100000"/>
              </a:lnSpc>
              <a:spcBef>
                <a:spcPts val="0"/>
              </a:spcBef>
              <a:spcAft>
                <a:spcPts val="0"/>
              </a:spcAft>
              <a:buClr>
                <a:schemeClr val="accent2"/>
              </a:buClr>
              <a:buSzPct val="60000"/>
              <a:tabLst/>
              <a:defRPr/>
            </a:pPr>
            <a:endParaRPr kumimoji="0" lang="en-US" sz="2000" b="0" i="0" u="none" strike="noStrike" kern="1200" cap="none" spc="0" normalizeH="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graphicFrame>
        <p:nvGraphicFramePr>
          <p:cNvPr id="12" name="Tableau 11"/>
          <p:cNvGraphicFramePr>
            <a:graphicFrameLocks noGrp="1"/>
          </p:cNvGraphicFramePr>
          <p:nvPr>
            <p:extLst>
              <p:ext uri="{D42A27DB-BD31-4B8C-83A1-F6EECF244321}">
                <p14:modId xmlns:p14="http://schemas.microsoft.com/office/powerpoint/2010/main" val="1999139052"/>
              </p:ext>
            </p:extLst>
          </p:nvPr>
        </p:nvGraphicFramePr>
        <p:xfrm>
          <a:off x="4623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3913606072"/>
              </p:ext>
            </p:extLst>
          </p:nvPr>
        </p:nvGraphicFramePr>
        <p:xfrm>
          <a:off x="7052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4" name="Accolade ouvrante 13"/>
          <p:cNvSpPr/>
          <p:nvPr/>
        </p:nvSpPr>
        <p:spPr>
          <a:xfrm>
            <a:off x="6832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ccolade ouvrante 16"/>
          <p:cNvSpPr/>
          <p:nvPr/>
        </p:nvSpPr>
        <p:spPr>
          <a:xfrm>
            <a:off x="6824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Connecteur droit 18"/>
          <p:cNvCxnSpPr>
            <a:endCxn id="14" idx="1"/>
          </p:cNvCxnSpPr>
          <p:nvPr/>
        </p:nvCxnSpPr>
        <p:spPr>
          <a:xfrm>
            <a:off x="6146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7" idx="1"/>
          </p:cNvCxnSpPr>
          <p:nvPr/>
        </p:nvCxnSpPr>
        <p:spPr>
          <a:xfrm>
            <a:off x="6146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590091" y="3242734"/>
            <a:ext cx="1270000" cy="246221"/>
          </a:xfrm>
          <a:prstGeom prst="rect">
            <a:avLst/>
          </a:prstGeom>
          <a:noFill/>
        </p:spPr>
        <p:txBody>
          <a:bodyPr wrap="square" rtlCol="0">
            <a:spAutoFit/>
          </a:bodyPr>
          <a:lstStyle/>
          <a:p>
            <a:r>
              <a:rPr lang="en-US" sz="1000" dirty="0"/>
              <a:t>SpliceJunction.txt</a:t>
            </a:r>
          </a:p>
        </p:txBody>
      </p:sp>
      <p:sp>
        <p:nvSpPr>
          <p:cNvPr id="18" name="ZoneTexte 17"/>
          <p:cNvSpPr txBox="1"/>
          <p:nvPr/>
        </p:nvSpPr>
        <p:spPr>
          <a:xfrm>
            <a:off x="7010396" y="3234268"/>
            <a:ext cx="1625601" cy="246221"/>
          </a:xfrm>
          <a:prstGeom prst="rect">
            <a:avLst/>
          </a:prstGeom>
          <a:noFill/>
        </p:spPr>
        <p:txBody>
          <a:bodyPr wrap="square" rtlCol="0">
            <a:spAutoFit/>
          </a:bodyPr>
          <a:lstStyle/>
          <a:p>
            <a:r>
              <a:rPr lang="en-US" sz="1000" dirty="0"/>
              <a:t>SpliceJunctionDNA.txt</a:t>
            </a:r>
          </a:p>
        </p:txBody>
      </p:sp>
      <p:sp>
        <p:nvSpPr>
          <p:cNvPr id="20" name="ZoneTexte 11"/>
          <p:cNvSpPr txBox="1">
            <a:spLocks noChangeArrowheads="1"/>
          </p:cNvSpPr>
          <p:nvPr/>
        </p:nvSpPr>
        <p:spPr bwMode="auto">
          <a:xfrm>
            <a:off x="449257" y="6025092"/>
            <a:ext cx="7104482" cy="769441"/>
          </a:xfrm>
          <a:prstGeom prst="rect">
            <a:avLst/>
          </a:prstGeom>
          <a:noFill/>
          <a:ln w="9525">
            <a:noFill/>
            <a:miter lim="800000"/>
            <a:headEnd/>
            <a:tailEnd/>
          </a:ln>
        </p:spPr>
        <p:txBody>
          <a:bodyPr wrap="square">
            <a:spAutoFit/>
          </a:bodyPr>
          <a:lstStyle/>
          <a:p>
            <a:r>
              <a:rPr lang="en-US" sz="1600" b="1" dirty="0">
                <a:solidFill>
                  <a:srgbClr val="FF0000"/>
                </a:solidFill>
                <a:latin typeface="Corbel" pitchFamily="34" charset="0"/>
              </a:rPr>
              <a:t>Exploratory analysis of DNA sequences:</a:t>
            </a:r>
          </a:p>
          <a:p>
            <a:r>
              <a:rPr lang="en-US" sz="1400" dirty="0">
                <a:solidFill>
                  <a:srgbClr val="FF0000"/>
                </a:solidFill>
                <a:latin typeface="Corbel" pitchFamily="34" charset="0"/>
              </a:rPr>
              <a:t>	. find clusters of similar DNA sequences</a:t>
            </a:r>
          </a:p>
          <a:p>
            <a:r>
              <a:rPr lang="en-US" sz="1400" dirty="0">
                <a:solidFill>
                  <a:srgbClr val="FF0000"/>
                </a:solidFill>
                <a:latin typeface="Corbel" pitchFamily="34" charset="0"/>
              </a:rPr>
              <a:t>	. using a </a:t>
            </a:r>
            <a:r>
              <a:rPr lang="en-US" sz="1400" dirty="0" err="1">
                <a:solidFill>
                  <a:srgbClr val="FF0000"/>
                </a:solidFill>
                <a:latin typeface="Corbel" pitchFamily="34" charset="0"/>
              </a:rPr>
              <a:t>triclustering</a:t>
            </a:r>
            <a:r>
              <a:rPr lang="en-US" sz="1400" dirty="0">
                <a:solidFill>
                  <a:srgbClr val="FF0000"/>
                </a:solidFill>
                <a:latin typeface="Corbel" pitchFamily="34" charset="0"/>
              </a:rPr>
              <a:t> </a:t>
            </a:r>
            <a:r>
              <a:rPr lang="en-US" sz="1400" dirty="0" err="1">
                <a:solidFill>
                  <a:srgbClr val="FF0000"/>
                </a:solidFill>
                <a:latin typeface="Corbel" pitchFamily="34" charset="0"/>
              </a:rPr>
              <a:t>SampleId</a:t>
            </a:r>
            <a:r>
              <a:rPr lang="en-US" sz="1400" dirty="0">
                <a:solidFill>
                  <a:srgbClr val="FF0000"/>
                </a:solidFill>
                <a:latin typeface="Corbel" pitchFamily="34" charset="0"/>
              </a:rPr>
              <a:t> x </a:t>
            </a:r>
            <a:r>
              <a:rPr lang="en-US" sz="1400" dirty="0" err="1">
                <a:solidFill>
                  <a:srgbClr val="FF0000"/>
                </a:solidFill>
                <a:latin typeface="Corbel" pitchFamily="34" charset="0"/>
              </a:rPr>
              <a:t>Pos</a:t>
            </a:r>
            <a:r>
              <a:rPr lang="en-US" sz="1400" dirty="0">
                <a:solidFill>
                  <a:srgbClr val="FF0000"/>
                </a:solidFill>
                <a:latin typeface="Corbel" pitchFamily="34" charset="0"/>
              </a:rPr>
              <a:t> x Char</a:t>
            </a:r>
          </a:p>
        </p:txBody>
      </p:sp>
    </p:spTree>
    <p:extLst>
      <p:ext uri="{BB962C8B-B14F-4D97-AF65-F5344CB8AC3E}">
        <p14:creationId xmlns:p14="http://schemas.microsoft.com/office/powerpoint/2010/main" val="1567175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467260" y="29524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93</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2151529" y="3666071"/>
            <a:ext cx="1091205" cy="1959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100006" y="3437462"/>
            <a:ext cx="26331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Analysis dictionary </a:t>
            </a:r>
            <a:r>
              <a:rPr lang="en-US" sz="1200" dirty="0">
                <a:solidFill>
                  <a:schemeClr val="accent4"/>
                </a:solidFill>
                <a:latin typeface="+mn-lt"/>
              </a:rPr>
              <a:t>(secondary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
        <p:nvSpPr>
          <p:cNvPr id="22" name="Flèche vers le bas 21"/>
          <p:cNvSpPr/>
          <p:nvPr/>
        </p:nvSpPr>
        <p:spPr>
          <a:xfrm>
            <a:off x="2633353" y="2835791"/>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78259" y="2986403"/>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Specification of used database</a:t>
            </a:r>
          </a:p>
        </p:txBody>
      </p:sp>
      <p:sp>
        <p:nvSpPr>
          <p:cNvPr id="5" name="Flèche vers le bas 4"/>
          <p:cNvSpPr/>
          <p:nvPr/>
        </p:nvSpPr>
        <p:spPr>
          <a:xfrm>
            <a:off x="3271650" y="286806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0" name="Image 9"/>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2" name="Connecteur droit avec flèche 11"/>
          <p:cNvCxnSpPr/>
          <p:nvPr/>
        </p:nvCxnSpPr>
        <p:spPr>
          <a:xfrm flipV="1">
            <a:off x="1979407" y="4044895"/>
            <a:ext cx="2576568" cy="2199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Espace réservé du contenu 2"/>
          <p:cNvSpPr txBox="1">
            <a:spLocks/>
          </p:cNvSpPr>
          <p:nvPr/>
        </p:nvSpPr>
        <p:spPr>
          <a:xfrm>
            <a:off x="277813" y="3958185"/>
            <a:ext cx="2160597" cy="838239"/>
          </a:xfrm>
          <a:prstGeom prst="rect">
            <a:avLst/>
          </a:prstGeom>
        </p:spPr>
        <p:txBody>
          <a:bodyPr vert="horz">
            <a:normAutofit fontScale="92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Data table file </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200" dirty="0">
                <a:solidFill>
                  <a:schemeClr val="accent4"/>
                </a:solidFill>
                <a:latin typeface="+mn-lt"/>
              </a:rPr>
              <a:t>	(one single file for analysis of the 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57349" y="2931794"/>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triclustering</a:t>
            </a:r>
            <a:r>
              <a:rPr lang="en-US" noProof="0" dirty="0">
                <a:solidFill>
                  <a:srgbClr val="FF0000"/>
                </a:solidFill>
              </a:rPr>
              <a:t> variables</a:t>
            </a:r>
          </a:p>
          <a:p>
            <a:pPr>
              <a:buFont typeface="Arial" pitchFamily="34" charset="0"/>
              <a:buChar char="•"/>
            </a:pPr>
            <a:endParaRPr lang="en-US" noProof="0" dirty="0"/>
          </a:p>
        </p:txBody>
      </p:sp>
      <p:cxnSp>
        <p:nvCxnSpPr>
          <p:cNvPr id="14" name="Connecteur droit avec flèche 13"/>
          <p:cNvCxnSpPr/>
          <p:nvPr/>
        </p:nvCxnSpPr>
        <p:spPr>
          <a:xfrm>
            <a:off x="1524000" y="3979333"/>
            <a:ext cx="1187026" cy="302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524000" y="3979333"/>
            <a:ext cx="1187026" cy="1178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2" name="Image 11"/>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735327" y="283497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a:off x="1524000" y="3979333"/>
            <a:ext cx="1187020" cy="4544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Espace réservé du contenu 2"/>
          <p:cNvSpPr txBox="1">
            <a:spLocks/>
          </p:cNvSpPr>
          <p:nvPr/>
        </p:nvSpPr>
        <p:spPr>
          <a:xfrm>
            <a:off x="-52400" y="3560236"/>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Triclustering</a:t>
            </a:r>
            <a:r>
              <a:rPr lang="en-US" sz="1600" dirty="0">
                <a:latin typeface="+mn-lt"/>
              </a:rPr>
              <a:t> variables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707958" y="3065278"/>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96</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4 : </a:t>
            </a:r>
            <a:r>
              <a:rPr lang="en-US" noProof="0" dirty="0">
                <a:solidFill>
                  <a:srgbClr val="FF0000"/>
                </a:solidFill>
              </a:rPr>
              <a:t>Analysis results</a:t>
            </a:r>
          </a:p>
          <a:p>
            <a:pPr>
              <a:buFont typeface="Arial" pitchFamily="34" charset="0"/>
              <a:buChar char="•"/>
            </a:pPr>
            <a:endParaRPr lang="en-US" noProof="0" dirty="0"/>
          </a:p>
        </p:txBody>
      </p:sp>
      <p:pic>
        <p:nvPicPr>
          <p:cNvPr id="12"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p:nvPr/>
        </p:nvCxnSpPr>
        <p:spPr>
          <a:xfrm>
            <a:off x="1968649" y="3890103"/>
            <a:ext cx="1602889" cy="5068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4310350" y="2956044"/>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Espace réservé du contenu 2"/>
          <p:cNvSpPr txBox="1">
            <a:spLocks/>
          </p:cNvSpPr>
          <p:nvPr/>
        </p:nvSpPr>
        <p:spPr>
          <a:xfrm>
            <a:off x="-162471" y="3492500"/>
            <a:ext cx="2560674"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2" y="3221376"/>
            <a:ext cx="4107660" cy="183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 16"/>
          <p:cNvPicPr>
            <a:picLocks noChangeAspect="1"/>
          </p:cNvPicPr>
          <p:nvPr/>
        </p:nvPicPr>
        <p:blipFill>
          <a:blip r:embed="rId3"/>
          <a:stretch>
            <a:fillRect/>
          </a:stretch>
        </p:blipFill>
        <p:spPr>
          <a:xfrm>
            <a:off x="437880" y="3251020"/>
            <a:ext cx="3509963" cy="2376488"/>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triclustering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869778" y="4492487"/>
            <a:ext cx="327025" cy="15957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1763486" cy="274638"/>
          </a:xfrm>
          <a:prstGeom prst="rect">
            <a:avLst/>
          </a:prstGeom>
          <a:noFill/>
        </p:spPr>
        <p:txBody>
          <a:bodyPr wrap="square" rtlCol="0">
            <a:spAutoFit/>
          </a:bodyPr>
          <a:lstStyle/>
          <a:p>
            <a:r>
              <a:rPr lang="en-US" sz="1200" dirty="0">
                <a:solidFill>
                  <a:srgbClr val="FF0000"/>
                </a:solidFill>
              </a:rPr>
              <a:t>1 – Start the analysis</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07464" y="5945510"/>
            <a:ext cx="698794" cy="69879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5" y="3838669"/>
            <a:ext cx="5033807" cy="272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 17"/>
          <p:cNvPicPr>
            <a:picLocks noChangeAspect="1"/>
          </p:cNvPicPr>
          <p:nvPr/>
        </p:nvPicPr>
        <p:blipFill>
          <a:blip r:embed="rId3"/>
          <a:stretch>
            <a:fillRect/>
          </a:stretch>
        </p:blipFill>
        <p:spPr>
          <a:xfrm>
            <a:off x="5592308" y="2042255"/>
            <a:ext cx="280797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sz="3600" noProof="0" dirty="0" err="1">
                <a:solidFill>
                  <a:schemeClr val="accent1">
                    <a:satMod val="150000"/>
                  </a:schemeClr>
                </a:solidFill>
              </a:rPr>
              <a:t>Khiops</a:t>
            </a:r>
            <a:r>
              <a:rPr lang="en-US" sz="3600" noProof="0" dirty="0">
                <a:solidFill>
                  <a:schemeClr val="accent1">
                    <a:satMod val="150000"/>
                  </a:schemeClr>
                </a:solidFill>
              </a:rPr>
              <a:t> </a:t>
            </a:r>
            <a:r>
              <a:rPr lang="en-US" sz="3600" noProof="0" dirty="0" err="1">
                <a:solidFill>
                  <a:schemeClr val="accent1">
                    <a:satMod val="150000"/>
                  </a:schemeClr>
                </a:solidFill>
              </a:rPr>
              <a:t>covisualisation</a:t>
            </a:r>
            <a:r>
              <a:rPr lang="en-US" sz="3600" noProof="0" dirty="0">
                <a:solidFill>
                  <a:schemeClr val="accent1">
                    <a:satMod val="150000"/>
                  </a:schemeClr>
                </a:solidFill>
              </a:rPr>
              <a:t>:</a:t>
            </a:r>
            <a:r>
              <a:rPr lang="en-US" noProof="0" dirty="0">
                <a:solidFill>
                  <a:schemeClr val="accent1">
                    <a:satMod val="150000"/>
                  </a:schemeClr>
                </a:solidFill>
              </a:rPr>
              <a:t> </a:t>
            </a:r>
            <a:r>
              <a:rPr lang="en-US" sz="2000" noProof="0" dirty="0">
                <a:solidFill>
                  <a:schemeClr val="accent1">
                    <a:satMod val="150000"/>
                  </a:schemeClr>
                </a:solidFill>
              </a:rPr>
              <a:t>base </a:t>
            </a:r>
            <a:r>
              <a:rPr lang="en-US" sz="2000" noProof="0" dirty="0" err="1">
                <a:solidFill>
                  <a:schemeClr val="accent1">
                    <a:satMod val="150000"/>
                  </a:schemeClr>
                </a:solidFill>
              </a:rPr>
              <a:t>SpliceJunctionDNA</a:t>
            </a:r>
            <a:endParaRPr lang="en-US" sz="2000" noProof="0" dirty="0">
              <a:solidFill>
                <a:schemeClr val="accent1">
                  <a:satMod val="150000"/>
                </a:schemeClr>
              </a:solidFill>
            </a:endParaRP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98</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4"/>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208216"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sz="1400" b="0" i="0" u="none" strike="noStrike" kern="1200" cap="none" spc="0" normalizeH="0" baseline="0" noProof="0" dirty="0">
                <a:ln>
                  <a:noFill/>
                </a:ln>
                <a:effectLst/>
                <a:uLnTx/>
                <a:uFillTx/>
                <a:latin typeface="+mn-lt"/>
              </a:rPr>
              <a:t>Analysis of correlation between variables  </a:t>
            </a:r>
            <a:r>
              <a:rPr lang="en-US" sz="1400" dirty="0" err="1">
                <a:solidFill>
                  <a:schemeClr val="accent1">
                    <a:satMod val="150000"/>
                  </a:schemeClr>
                </a:solidFill>
              </a:rPr>
              <a:t>SampleId</a:t>
            </a:r>
            <a:r>
              <a:rPr lang="en-US" sz="1400" dirty="0">
                <a:solidFill>
                  <a:schemeClr val="accent1">
                    <a:satMod val="150000"/>
                  </a:schemeClr>
                </a:solidFill>
              </a:rPr>
              <a:t>*</a:t>
            </a:r>
            <a:r>
              <a:rPr lang="en-US" sz="1400" dirty="0" err="1">
                <a:solidFill>
                  <a:schemeClr val="accent1">
                    <a:satMod val="150000"/>
                  </a:schemeClr>
                </a:solidFill>
              </a:rPr>
              <a:t>Pos</a:t>
            </a:r>
            <a:r>
              <a:rPr lang="en-US" sz="1400" dirty="0">
                <a:solidFill>
                  <a:schemeClr val="accent1">
                    <a:satMod val="150000"/>
                  </a:schemeClr>
                </a:solidFill>
              </a:rPr>
              <a:t>*Char</a:t>
            </a:r>
            <a:endParaRPr kumimoji="0" lang="en-US" sz="14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183807" y="1871831"/>
            <a:ext cx="327025" cy="37482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1" name="Connecteur droit avec flèche 20"/>
          <p:cNvCxnSpPr/>
          <p:nvPr/>
        </p:nvCxnSpPr>
        <p:spPr>
          <a:xfrm flipV="1">
            <a:off x="4818623" y="2708302"/>
            <a:ext cx="872066" cy="179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4818623" y="2726267"/>
            <a:ext cx="863599" cy="787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4801689" y="2726267"/>
            <a:ext cx="880527" cy="1803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73149" y="4429917"/>
            <a:ext cx="698794" cy="69879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99</a:t>
            </a:fld>
            <a:endParaRPr lang="en-US" dirty="0"/>
          </a:p>
        </p:txBody>
      </p:sp>
      <p:sp>
        <p:nvSpPr>
          <p:cNvPr id="15" name="Espace réservé du contenu 2"/>
          <p:cNvSpPr txBox="1">
            <a:spLocks/>
          </p:cNvSpPr>
          <p:nvPr/>
        </p:nvSpPr>
        <p:spPr>
          <a:xfrm>
            <a:off x="905072" y="2048933"/>
            <a:ext cx="7602824"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00573"/>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Orange B&amp;W">
      <a:dk1>
        <a:srgbClr val="000000"/>
      </a:dk1>
      <a:lt1>
        <a:srgbClr val="FFFFFF"/>
      </a:lt1>
      <a:dk2>
        <a:srgbClr val="3E3E3E"/>
      </a:dk2>
      <a:lt2>
        <a:srgbClr val="FFFFFF"/>
      </a:lt2>
      <a:accent1>
        <a:srgbClr val="3E3E3E"/>
      </a:accent1>
      <a:accent2>
        <a:srgbClr val="808080"/>
      </a:accent2>
      <a:accent3>
        <a:srgbClr val="D3D3D3"/>
      </a:accent3>
      <a:accent4>
        <a:srgbClr val="808080"/>
      </a:accent4>
      <a:accent5>
        <a:srgbClr val="5F5F5F"/>
      </a:accent5>
      <a:accent6>
        <a:srgbClr val="D3D3D3"/>
      </a:accent6>
      <a:hlink>
        <a:srgbClr val="FF6600"/>
      </a:hlink>
      <a:folHlink>
        <a:srgbClr val="7030A0"/>
      </a:folHlink>
    </a:clrScheme>
    <a:fontScheme name="Mé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emplate>Median</Template>
  <TotalTime>11108</TotalTime>
  <Words>6017</Words>
  <Application>Microsoft Macintosh PowerPoint</Application>
  <PresentationFormat>On-screen Show (4:3)</PresentationFormat>
  <Paragraphs>1504</Paragraphs>
  <Slides>113</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Corbel</vt:lpstr>
      <vt:lpstr>Courier New</vt:lpstr>
      <vt:lpstr>Tw Cen MT</vt:lpstr>
      <vt:lpstr>Wingdings</vt:lpstr>
      <vt:lpstr>Wingdings 2</vt:lpstr>
      <vt:lpstr>Médian</vt:lpstr>
      <vt:lpstr>Khiops 10.2  Khiops &amp; Khiops Visualization   Khiops Coclustering &amp; Khiops Covisualization   Multi-table functionalities </vt:lpstr>
      <vt:lpstr>Khiops    </vt:lpstr>
      <vt:lpstr>Khiops &amp; Khiops Visualization     </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Exercises A and B …</vt:lpstr>
      <vt:lpstr>Regression     (supervised)</vt:lpstr>
      <vt:lpstr>Exploratory of regression results using Khiops Visualization</vt:lpstr>
      <vt:lpstr>Exercise C …</vt:lpstr>
      <vt:lpstr>Correlation  analysis (unsupervised, bivariate)</vt:lpstr>
      <vt:lpstr>Correlation  analysis (unsupervised, bivariate)</vt:lpstr>
      <vt:lpstr>Exploratory of correlation results using Khiops Visualization</vt:lpstr>
      <vt:lpstr>Exercises D, E, F and G…</vt:lpstr>
      <vt:lpstr>Variable construction</vt:lpstr>
      <vt:lpstr>Exercise H …</vt:lpstr>
      <vt:lpstr>Integration in information systems</vt:lpstr>
      <vt:lpstr>Batch  mode</vt:lpstr>
      <vt:lpstr>Exercise I …</vt:lpstr>
      <vt:lpstr>Deploy a model</vt:lpstr>
      <vt:lpstr>Exercise J …</vt:lpstr>
      <vt:lpstr>Khiops Coclustering &amp; Khiops Covisualization    </vt:lpstr>
      <vt:lpstr>Khiops Coclustering &amp; Khiops Covisualization     </vt:lpstr>
      <vt:lpstr>Train a coclustering model</vt:lpstr>
      <vt:lpstr>Build a coclustering model</vt:lpstr>
      <vt:lpstr>Build a coclustering model</vt:lpstr>
      <vt:lpstr>Build a coclustering model</vt:lpstr>
      <vt:lpstr>Build a coclustering model</vt:lpstr>
      <vt:lpstr>Example: base Adult education*occupation</vt:lpstr>
      <vt:lpstr>Exercise J …</vt:lpstr>
      <vt:lpstr>Khiops Covisualization     </vt:lpstr>
      <vt:lpstr>Khiops Covisualization     </vt:lpstr>
      <vt:lpstr>Khiops Covisualization     </vt:lpstr>
      <vt:lpstr>Khiops Covisualization     </vt:lpstr>
      <vt:lpstr>Khiops Covisualization     </vt:lpstr>
      <vt:lpstr>Training a triclustering</vt:lpstr>
      <vt:lpstr>Exploring a triclustering</vt:lpstr>
      <vt:lpstr>Exploring a triclustering</vt:lpstr>
      <vt:lpstr>Exploring a triclustering</vt:lpstr>
      <vt:lpstr>Exploring triclustering</vt:lpstr>
      <vt:lpstr>Exploring a triclustering</vt:lpstr>
      <vt:lpstr>Exploiting a coclustering model</vt:lpstr>
      <vt:lpstr>Simplifying a coclustering model</vt:lpstr>
      <vt:lpstr>Extracting clusters in a text file</vt:lpstr>
      <vt:lpstr>Exercise K, L …</vt:lpstr>
      <vt:lpstr>Multi-table functionalities    </vt:lpstr>
      <vt:lpstr>Why extending to multi-table?</vt:lpstr>
      <vt:lpstr>Khiops multi-table</vt:lpstr>
      <vt:lpstr>Khiops multi-table</vt:lpstr>
      <vt:lpstr>Khiops multi-table</vt:lpstr>
      <vt:lpstr>Star schema</vt:lpstr>
      <vt:lpstr>Snowflake schema</vt:lpstr>
      <vt:lpstr>External tables</vt:lpstr>
      <vt:lpstr>Multi-table schemas: synthesis</vt:lpstr>
      <vt:lpstr>Example of a multi-table database</vt:lpstr>
      <vt:lpstr>Build a multi-table dictionary</vt:lpstr>
      <vt:lpstr>Build a multi-table dictionary</vt:lpstr>
      <vt:lpstr>Build a multi-table dictionary</vt:lpstr>
      <vt:lpstr>Build a multi-table dictionary</vt:lpstr>
      <vt:lpstr>Sort data table files (if necessary)</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Example of a complex multi-table database</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Khiops multi-table</vt:lpstr>
      <vt:lpstr>Splice junction multi-table database</vt:lpstr>
      <vt:lpstr>Train a triclustering model</vt:lpstr>
      <vt:lpstr>Train a triclustering model</vt:lpstr>
      <vt:lpstr>Train a triclustering model</vt:lpstr>
      <vt:lpstr>Train a triclustering model</vt:lpstr>
      <vt:lpstr>Train a triclustering model</vt:lpstr>
      <vt:lpstr>Khiops covisualisation: base SpliceJunctionDNA</vt:lpstr>
      <vt:lpstr>Khiops multi-table</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Khiops multi-table</vt:lpstr>
      <vt:lpstr>Deploy the model</vt:lpstr>
      <vt:lpstr>Deploy the model</vt:lpstr>
      <vt:lpstr>Deploy the model</vt:lpstr>
      <vt:lpstr>Deploy the model</vt:lpstr>
      <vt:lpstr>End of tutorial: summary    </vt:lpstr>
    </vt:vector>
  </TitlesOfParts>
  <Compan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Khiops Tutorial</dc:title>
  <dc:creator>Alexis b</dc:creator>
  <cp:lastModifiedBy>OLMOS MARCHANT Luis Felipe INNOV/IT-S</cp:lastModifiedBy>
  <cp:revision>652</cp:revision>
  <dcterms:created xsi:type="dcterms:W3CDTF">2011-02-07T12:38:24Z</dcterms:created>
  <dcterms:modified xsi:type="dcterms:W3CDTF">2023-11-20T16:19:16Z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2022-09-09T15:26:19Z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3c8ee93f-4f89-41a0-a3a2-795fbad812ff</vt:lpwstr>
  </property>
  <property fmtid="{D5CDD505-2E9C-101B-9397-08002B2CF9AE}" pid="8" name="MSIP_Label_e6c818a6-e1a0-4a6e-a969-20d857c5dc62_ContentBits">
    <vt:lpwstr>2</vt:lpwstr>
  </property>
</Properties>
</file>